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404" r:id="rId4"/>
    <p:sldId id="258" r:id="rId5"/>
    <p:sldId id="395" r:id="rId6"/>
    <p:sldId id="396" r:id="rId7"/>
    <p:sldId id="397" r:id="rId8"/>
    <p:sldId id="398" r:id="rId9"/>
    <p:sldId id="276" r:id="rId10"/>
    <p:sldId id="345" r:id="rId11"/>
    <p:sldId id="277" r:id="rId12"/>
    <p:sldId id="278" r:id="rId13"/>
    <p:sldId id="282" r:id="rId14"/>
    <p:sldId id="358" r:id="rId15"/>
    <p:sldId id="354" r:id="rId16"/>
    <p:sldId id="357" r:id="rId17"/>
    <p:sldId id="366" r:id="rId18"/>
    <p:sldId id="399" r:id="rId19"/>
    <p:sldId id="361" r:id="rId20"/>
    <p:sldId id="362" r:id="rId21"/>
    <p:sldId id="364" r:id="rId22"/>
    <p:sldId id="356" r:id="rId23"/>
    <p:sldId id="359" r:id="rId24"/>
    <p:sldId id="363" r:id="rId25"/>
    <p:sldId id="367" r:id="rId26"/>
    <p:sldId id="400" r:id="rId27"/>
    <p:sldId id="374" r:id="rId28"/>
    <p:sldId id="375" r:id="rId29"/>
    <p:sldId id="376" r:id="rId30"/>
    <p:sldId id="390" r:id="rId31"/>
    <p:sldId id="394" r:id="rId32"/>
    <p:sldId id="392" r:id="rId33"/>
    <p:sldId id="389" r:id="rId34"/>
    <p:sldId id="388" r:id="rId35"/>
    <p:sldId id="386" r:id="rId36"/>
    <p:sldId id="379" r:id="rId37"/>
    <p:sldId id="380" r:id="rId38"/>
    <p:sldId id="402" r:id="rId39"/>
    <p:sldId id="264" r:id="rId40"/>
  </p:sldIdLst>
  <p:sldSz cx="12192000" cy="6858000"/>
  <p:notesSz cx="6858000" cy="9144000"/>
  <p:embeddedFontLst>
    <p:embeddedFont>
      <p:font typeface="나눔고딕" panose="020B0600000101010101" charset="-127"/>
      <p:regular r:id="rId42"/>
      <p:bold r:id="rId43"/>
    </p:embeddedFont>
    <p:embeddedFont>
      <p:font typeface="나눔스퀘어 Light" panose="020B0600000101010101" pitchFamily="50" charset="-127"/>
      <p:regular r:id="rId44"/>
    </p:embeddedFont>
    <p:embeddedFont>
      <p:font typeface="나눔스퀘어_ac" panose="020B0600000101010101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세민[ 학부재학 / 경제통계학부 국가통계전공 ]" initials="진학/경국]" lastIdx="1" clrIdx="0">
    <p:extLst>
      <p:ext uri="{19B8F6BF-5375-455C-9EA6-DF929625EA0E}">
        <p15:presenceInfo xmlns:p15="http://schemas.microsoft.com/office/powerpoint/2012/main" userId="진세민[ 학부재학 / 경제통계학부 국가통계전공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2D3"/>
    <a:srgbClr val="A1F200"/>
    <a:srgbClr val="9DC6C7"/>
    <a:srgbClr val="F39B20"/>
    <a:srgbClr val="00B0F0"/>
    <a:srgbClr val="00632E"/>
    <a:srgbClr val="00A4DE"/>
    <a:srgbClr val="004C24"/>
    <a:srgbClr val="00547A"/>
    <a:srgbClr val="00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1940" autoAdjust="0"/>
  </p:normalViewPr>
  <p:slideViewPr>
    <p:cSldViewPr>
      <p:cViewPr varScale="1">
        <p:scale>
          <a:sx n="88" d="100"/>
          <a:sy n="88" d="100"/>
        </p:scale>
        <p:origin x="68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www\Desktop\&#44592;&#52488;&#53685;&#44228;&#47049;%20(version%201)%20(version%20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www\Desktop\&#44592;&#52488;&#53685;&#44228;&#47049;%20(version%201)%20(version%20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www\Desktop\&#44592;&#52488;&#53685;&#44228;&#47049;%20(version%201)%20(version%20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www\Desktop\&#44592;&#52488;&#53685;&#44228;&#47049;%20(version%201)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www\Desktop\&#44592;&#52488;&#53685;&#44228;&#47049;%20(version%201)%20(version%20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www\Desktop\&#44592;&#52488;&#53685;&#44228;&#47049;%20(version%201)%20(version%20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www\Desktop\&#44592;&#52488;&#53685;&#44228;&#47049;%20(version%201)%20(version%20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국가별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'2009 기초통계'!$V$4</c:f>
              <c:strCache>
                <c:ptCount val="1"/>
                <c:pt idx="0">
                  <c:v>2007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'2009 기초통계'!$U$5:$U$7</c:f>
              <c:strCache>
                <c:ptCount val="3"/>
                <c:pt idx="0">
                  <c:v>일본</c:v>
                </c:pt>
                <c:pt idx="1">
                  <c:v>중국</c:v>
                </c:pt>
                <c:pt idx="2">
                  <c:v>미국</c:v>
                </c:pt>
              </c:strCache>
            </c:strRef>
          </c:cat>
          <c:val>
            <c:numRef>
              <c:f>'2009 기초통계'!$V$5:$V$7</c:f>
              <c:numCache>
                <c:formatCode>General</c:formatCode>
                <c:ptCount val="3"/>
                <c:pt idx="0">
                  <c:v>2003</c:v>
                </c:pt>
                <c:pt idx="1">
                  <c:v>1201</c:v>
                </c:pt>
                <c:pt idx="2">
                  <c:v>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92-46CF-A4AD-DEF505229D97}"/>
            </c:ext>
          </c:extLst>
        </c:ser>
        <c:ser>
          <c:idx val="1"/>
          <c:order val="1"/>
          <c:tx>
            <c:strRef>
              <c:f>'2009 기초통계'!$W$4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'2009 기초통계'!$U$5:$U$7</c:f>
              <c:strCache>
                <c:ptCount val="3"/>
                <c:pt idx="0">
                  <c:v>일본</c:v>
                </c:pt>
                <c:pt idx="1">
                  <c:v>중국</c:v>
                </c:pt>
                <c:pt idx="2">
                  <c:v>미국</c:v>
                </c:pt>
              </c:strCache>
            </c:strRef>
          </c:cat>
          <c:val>
            <c:numRef>
              <c:f>'2009 기초통계'!$W$5:$W$7</c:f>
              <c:numCache>
                <c:formatCode>General</c:formatCode>
                <c:ptCount val="3"/>
                <c:pt idx="0">
                  <c:v>1723</c:v>
                </c:pt>
                <c:pt idx="1">
                  <c:v>1169</c:v>
                </c:pt>
                <c:pt idx="2">
                  <c:v>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92-46CF-A4AD-DEF505229D97}"/>
            </c:ext>
          </c:extLst>
        </c:ser>
        <c:ser>
          <c:idx val="2"/>
          <c:order val="2"/>
          <c:tx>
            <c:strRef>
              <c:f>'2009 기초통계'!$X$4</c:f>
              <c:strCache>
                <c:ptCount val="1"/>
                <c:pt idx="0">
                  <c:v>2011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'2009 기초통계'!$U$5:$U$7</c:f>
              <c:strCache>
                <c:ptCount val="3"/>
                <c:pt idx="0">
                  <c:v>일본</c:v>
                </c:pt>
                <c:pt idx="1">
                  <c:v>중국</c:v>
                </c:pt>
                <c:pt idx="2">
                  <c:v>미국</c:v>
                </c:pt>
              </c:strCache>
            </c:strRef>
          </c:cat>
          <c:val>
            <c:numRef>
              <c:f>'2009 기초통계'!$X$5:$X$7</c:f>
              <c:numCache>
                <c:formatCode>General</c:formatCode>
                <c:ptCount val="3"/>
                <c:pt idx="0">
                  <c:v>1607</c:v>
                </c:pt>
                <c:pt idx="1">
                  <c:v>1353</c:v>
                </c:pt>
                <c:pt idx="2">
                  <c:v>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92-46CF-A4AD-DEF505229D9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18379711"/>
        <c:axId val="1755076159"/>
      </c:barChart>
      <c:catAx>
        <c:axId val="111837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5076159"/>
        <c:crosses val="autoZero"/>
        <c:auto val="1"/>
        <c:lblAlgn val="ctr"/>
        <c:lblOffset val="100"/>
        <c:noMultiLvlLbl val="0"/>
      </c:catAx>
      <c:valAx>
        <c:axId val="175507615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18379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805117613194494"/>
          <c:y val="4.2359652960046623E-2"/>
          <c:w val="0.35317338477542898"/>
          <c:h val="8.26403470399533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성별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'2009 기초통계'!$U$33</c:f>
              <c:strCache>
                <c:ptCount val="1"/>
                <c:pt idx="0">
                  <c:v>남성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기초통계'!$V$32:$X$32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기초통계'!$V$33:$X$33</c:f>
              <c:numCache>
                <c:formatCode>0%</c:formatCode>
                <c:ptCount val="3"/>
                <c:pt idx="0">
                  <c:v>0.39</c:v>
                </c:pt>
                <c:pt idx="1">
                  <c:v>0.41</c:v>
                </c:pt>
                <c:pt idx="2">
                  <c:v>0.43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FC-45B9-B7F9-D5C80B64278A}"/>
            </c:ext>
          </c:extLst>
        </c:ser>
        <c:ser>
          <c:idx val="1"/>
          <c:order val="1"/>
          <c:tx>
            <c:strRef>
              <c:f>'2009 기초통계'!$U$34</c:f>
              <c:strCache>
                <c:ptCount val="1"/>
                <c:pt idx="0">
                  <c:v>여성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기초통계'!$V$32:$X$32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기초통계'!$V$34:$X$34</c:f>
              <c:numCache>
                <c:formatCode>0%</c:formatCode>
                <c:ptCount val="3"/>
                <c:pt idx="0">
                  <c:v>0.61</c:v>
                </c:pt>
                <c:pt idx="1">
                  <c:v>0.59</c:v>
                </c:pt>
                <c:pt idx="2">
                  <c:v>0.56999999999999995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FC-45B9-B7F9-D5C80B64278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2749823"/>
        <c:axId val="1816604767"/>
      </c:lineChart>
      <c:catAx>
        <c:axId val="1872749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6604767"/>
        <c:crosses val="autoZero"/>
        <c:auto val="1"/>
        <c:lblAlgn val="ctr"/>
        <c:lblOffset val="100"/>
        <c:noMultiLvlLbl val="0"/>
      </c:catAx>
      <c:valAx>
        <c:axId val="1816604767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2749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연령별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'2009 기초통계'!$V$51</c:f>
              <c:strCache>
                <c:ptCount val="1"/>
                <c:pt idx="0">
                  <c:v>2007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'2009 기초통계'!$U$52:$U$57</c:f>
              <c:strCache>
                <c:ptCount val="6"/>
                <c:pt idx="0">
                  <c:v>15~20세</c:v>
                </c:pt>
                <c:pt idx="1">
                  <c:v>21~30세</c:v>
                </c:pt>
                <c:pt idx="2">
                  <c:v>31~40세</c:v>
                </c:pt>
                <c:pt idx="3">
                  <c:v>41~50세</c:v>
                </c:pt>
                <c:pt idx="4">
                  <c:v>51~60세</c:v>
                </c:pt>
                <c:pt idx="5">
                  <c:v>61세 이상</c:v>
                </c:pt>
              </c:strCache>
            </c:strRef>
          </c:cat>
          <c:val>
            <c:numRef>
              <c:f>'2009 기초통계'!$V$52:$V$57</c:f>
              <c:numCache>
                <c:formatCode>0%</c:formatCode>
                <c:ptCount val="6"/>
                <c:pt idx="0">
                  <c:v>0.04</c:v>
                </c:pt>
                <c:pt idx="1">
                  <c:v>0.28000000000000003</c:v>
                </c:pt>
                <c:pt idx="2">
                  <c:v>0.3</c:v>
                </c:pt>
                <c:pt idx="3">
                  <c:v>0.21</c:v>
                </c:pt>
                <c:pt idx="4">
                  <c:v>0.12</c:v>
                </c:pt>
                <c:pt idx="5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7-452F-97DE-964D7334906C}"/>
            </c:ext>
          </c:extLst>
        </c:ser>
        <c:ser>
          <c:idx val="1"/>
          <c:order val="1"/>
          <c:tx>
            <c:strRef>
              <c:f>'2009 기초통계'!$W$51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'2009 기초통계'!$U$52:$U$57</c:f>
              <c:strCache>
                <c:ptCount val="6"/>
                <c:pt idx="0">
                  <c:v>15~20세</c:v>
                </c:pt>
                <c:pt idx="1">
                  <c:v>21~30세</c:v>
                </c:pt>
                <c:pt idx="2">
                  <c:v>31~40세</c:v>
                </c:pt>
                <c:pt idx="3">
                  <c:v>41~50세</c:v>
                </c:pt>
                <c:pt idx="4">
                  <c:v>51~60세</c:v>
                </c:pt>
                <c:pt idx="5">
                  <c:v>61세 이상</c:v>
                </c:pt>
              </c:strCache>
            </c:strRef>
          </c:cat>
          <c:val>
            <c:numRef>
              <c:f>'2009 기초통계'!$W$52:$W$57</c:f>
              <c:numCache>
                <c:formatCode>0%</c:formatCode>
                <c:ptCount val="6"/>
                <c:pt idx="0">
                  <c:v>0.04</c:v>
                </c:pt>
                <c:pt idx="1">
                  <c:v>0.28000000000000003</c:v>
                </c:pt>
                <c:pt idx="2">
                  <c:v>0.28000000000000003</c:v>
                </c:pt>
                <c:pt idx="3">
                  <c:v>0.21</c:v>
                </c:pt>
                <c:pt idx="4">
                  <c:v>0.13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67-452F-97DE-964D7334906C}"/>
            </c:ext>
          </c:extLst>
        </c:ser>
        <c:ser>
          <c:idx val="2"/>
          <c:order val="2"/>
          <c:tx>
            <c:strRef>
              <c:f>'2009 기초통계'!$X$51</c:f>
              <c:strCache>
                <c:ptCount val="1"/>
                <c:pt idx="0">
                  <c:v>2011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'2009 기초통계'!$U$52:$U$57</c:f>
              <c:strCache>
                <c:ptCount val="6"/>
                <c:pt idx="0">
                  <c:v>15~20세</c:v>
                </c:pt>
                <c:pt idx="1">
                  <c:v>21~30세</c:v>
                </c:pt>
                <c:pt idx="2">
                  <c:v>31~40세</c:v>
                </c:pt>
                <c:pt idx="3">
                  <c:v>41~50세</c:v>
                </c:pt>
                <c:pt idx="4">
                  <c:v>51~60세</c:v>
                </c:pt>
                <c:pt idx="5">
                  <c:v>61세 이상</c:v>
                </c:pt>
              </c:strCache>
            </c:strRef>
          </c:cat>
          <c:val>
            <c:numRef>
              <c:f>'2009 기초통계'!$X$52:$X$57</c:f>
              <c:numCache>
                <c:formatCode>0%</c:formatCode>
                <c:ptCount val="6"/>
                <c:pt idx="0">
                  <c:v>0.04</c:v>
                </c:pt>
                <c:pt idx="1">
                  <c:v>0.32</c:v>
                </c:pt>
                <c:pt idx="2">
                  <c:v>0.28000000000000003</c:v>
                </c:pt>
                <c:pt idx="3">
                  <c:v>0.19</c:v>
                </c:pt>
                <c:pt idx="4">
                  <c:v>0.11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67-452F-97DE-964D733490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72745023"/>
        <c:axId val="1816609759"/>
      </c:barChart>
      <c:catAx>
        <c:axId val="1872745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6609759"/>
        <c:crosses val="autoZero"/>
        <c:auto val="1"/>
        <c:lblAlgn val="ctr"/>
        <c:lblOffset val="100"/>
        <c:noMultiLvlLbl val="0"/>
      </c:catAx>
      <c:valAx>
        <c:axId val="181660975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872745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300821005823555"/>
          <c:y val="4.6989282589676246E-2"/>
          <c:w val="0.24588020459048854"/>
          <c:h val="8.26403470399533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여행 형태별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'2009 기초통계'!$U$75</c:f>
              <c:strCache>
                <c:ptCount val="1"/>
                <c:pt idx="0">
                  <c:v>개별여행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기초통계'!$V$74:$X$74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기초통계'!$V$75:$X$75</c:f>
              <c:numCache>
                <c:formatCode>0%</c:formatCode>
                <c:ptCount val="3"/>
                <c:pt idx="0">
                  <c:v>0.67</c:v>
                </c:pt>
                <c:pt idx="1">
                  <c:v>0.7</c:v>
                </c:pt>
                <c:pt idx="2">
                  <c:v>0.72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E7-4AB5-8951-34E7C4AB9706}"/>
            </c:ext>
          </c:extLst>
        </c:ser>
        <c:ser>
          <c:idx val="1"/>
          <c:order val="1"/>
          <c:tx>
            <c:strRef>
              <c:f>'2009 기초통계'!$U$76</c:f>
              <c:strCache>
                <c:ptCount val="1"/>
                <c:pt idx="0">
                  <c:v>단체여행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기초통계'!$V$74:$X$74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기초통계'!$V$76:$X$76</c:f>
              <c:numCache>
                <c:formatCode>0%</c:formatCode>
                <c:ptCount val="3"/>
                <c:pt idx="0">
                  <c:v>0.28000000000000003</c:v>
                </c:pt>
                <c:pt idx="1">
                  <c:v>0.24</c:v>
                </c:pt>
                <c:pt idx="2">
                  <c:v>0.24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E7-4AB5-8951-34E7C4AB9706}"/>
            </c:ext>
          </c:extLst>
        </c:ser>
        <c:ser>
          <c:idx val="2"/>
          <c:order val="2"/>
          <c:tx>
            <c:strRef>
              <c:f>'2009 기초통계'!$U$77</c:f>
              <c:strCache>
                <c:ptCount val="1"/>
                <c:pt idx="0">
                  <c:v>Aire-tel Tour</c:v>
                </c:pt>
              </c:strCache>
            </c:strRef>
          </c:tx>
          <c:spPr>
            <a:ln w="19050" cap="rnd" cmpd="sng" algn="ctr">
              <a:solidFill>
                <a:schemeClr val="accent3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기초통계'!$V$74:$X$74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기초통계'!$V$77:$X$77</c:f>
              <c:numCache>
                <c:formatCode>0%</c:formatCode>
                <c:ptCount val="3"/>
                <c:pt idx="0">
                  <c:v>0.05</c:v>
                </c:pt>
                <c:pt idx="1">
                  <c:v>0.06</c:v>
                </c:pt>
                <c:pt idx="2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E7-4AB5-8951-34E7C4AB970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5660431"/>
        <c:axId val="1816609343"/>
      </c:lineChart>
      <c:catAx>
        <c:axId val="1875660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6609343"/>
        <c:crosses val="autoZero"/>
        <c:auto val="1"/>
        <c:lblAlgn val="ctr"/>
        <c:lblOffset val="100"/>
        <c:noMultiLvlLbl val="0"/>
      </c:catAx>
      <c:valAx>
        <c:axId val="181660934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566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주 이용 숙박 시설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'2009 기초통계'!$V$104</c:f>
              <c:strCache>
                <c:ptCount val="1"/>
                <c:pt idx="0">
                  <c:v>호텔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기초통계'!$W$103:$Y$103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기초통계'!$W$104:$Y$104</c:f>
              <c:numCache>
                <c:formatCode>0.0%</c:formatCode>
                <c:ptCount val="3"/>
                <c:pt idx="0">
                  <c:v>0.81348444102958128</c:v>
                </c:pt>
                <c:pt idx="1">
                  <c:v>0.81088410775628272</c:v>
                </c:pt>
                <c:pt idx="2">
                  <c:v>0.73479237746525761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FA-4DA8-976A-FD0186C70EEF}"/>
            </c:ext>
          </c:extLst>
        </c:ser>
        <c:ser>
          <c:idx val="1"/>
          <c:order val="1"/>
          <c:tx>
            <c:strRef>
              <c:f>'2009 기초통계'!$V$105</c:f>
              <c:strCache>
                <c:ptCount val="1"/>
                <c:pt idx="0">
                  <c:v>유스호스텔, 게스트하우스, 여관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기초통계'!$W$103:$Y$103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기초통계'!$W$105:$Y$105</c:f>
              <c:numCache>
                <c:formatCode>0.0%</c:formatCode>
                <c:ptCount val="3"/>
                <c:pt idx="0">
                  <c:v>7.7506723011909334E-2</c:v>
                </c:pt>
                <c:pt idx="1">
                  <c:v>7.665883203760622E-2</c:v>
                </c:pt>
                <c:pt idx="2">
                  <c:v>0.14362985770158943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FA-4DA8-976A-FD0186C70EEF}"/>
            </c:ext>
          </c:extLst>
        </c:ser>
        <c:ser>
          <c:idx val="2"/>
          <c:order val="2"/>
          <c:tx>
            <c:strRef>
              <c:f>'2009 기초통계'!$V$106</c:f>
              <c:strCache>
                <c:ptCount val="1"/>
                <c:pt idx="0">
                  <c:v>친척 또는 친구집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기초통계'!$W$103:$Y$103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기초통계'!$W$106:$Y$106</c:f>
              <c:numCache>
                <c:formatCode>0.0%</c:formatCode>
                <c:ptCount val="3"/>
                <c:pt idx="0">
                  <c:v>0.10900883595850941</c:v>
                </c:pt>
                <c:pt idx="1">
                  <c:v>0.11245706020611101</c:v>
                </c:pt>
                <c:pt idx="2">
                  <c:v>0.12157776483315304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FA-4DA8-976A-FD0186C70E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486053968"/>
        <c:axId val="1486059792"/>
      </c:barChart>
      <c:catAx>
        <c:axId val="1486053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6059792"/>
        <c:crosses val="autoZero"/>
        <c:auto val="1"/>
        <c:lblAlgn val="ctr"/>
        <c:lblOffset val="100"/>
        <c:noMultiLvlLbl val="0"/>
      </c:catAx>
      <c:valAx>
        <c:axId val="14860597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48605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방문 목적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'2009 기초통계'!$Z$83</c:f>
              <c:strCache>
                <c:ptCount val="1"/>
                <c:pt idx="0">
                  <c:v>2007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'2009 기초통계'!$Y$84:$Y$86</c:f>
              <c:strCache>
                <c:ptCount val="3"/>
                <c:pt idx="0">
                  <c:v>여가, 위락, 개별휴가</c:v>
                </c:pt>
                <c:pt idx="1">
                  <c:v>친구, 친지방문</c:v>
                </c:pt>
                <c:pt idx="2">
                  <c:v>사업 또는 전문활동</c:v>
                </c:pt>
              </c:strCache>
            </c:strRef>
          </c:cat>
          <c:val>
            <c:numRef>
              <c:f>'2009 기초통계'!$Z$84:$Z$86</c:f>
              <c:numCache>
                <c:formatCode>0.0%</c:formatCode>
                <c:ptCount val="3"/>
                <c:pt idx="0">
                  <c:v>0.39512286274876202</c:v>
                </c:pt>
                <c:pt idx="1">
                  <c:v>0.12660001868634962</c:v>
                </c:pt>
                <c:pt idx="2">
                  <c:v>0.47827711856488836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88-4F50-8EF7-702DCEBED150}"/>
            </c:ext>
          </c:extLst>
        </c:ser>
        <c:ser>
          <c:idx val="1"/>
          <c:order val="1"/>
          <c:tx>
            <c:strRef>
              <c:f>'2009 기초통계'!$AA$83</c:f>
              <c:strCache>
                <c:ptCount val="1"/>
                <c:pt idx="0">
                  <c:v>2009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'2009 기초통계'!$Y$84:$Y$86</c:f>
              <c:strCache>
                <c:ptCount val="3"/>
                <c:pt idx="0">
                  <c:v>여가, 위락, 개별휴가</c:v>
                </c:pt>
                <c:pt idx="1">
                  <c:v>친구, 친지방문</c:v>
                </c:pt>
                <c:pt idx="2">
                  <c:v>사업 또는 전문활동</c:v>
                </c:pt>
              </c:strCache>
            </c:strRef>
          </c:cat>
          <c:val>
            <c:numRef>
              <c:f>'2009 기초통계'!$AA$84:$AA$86</c:f>
              <c:numCache>
                <c:formatCode>0.0%</c:formatCode>
                <c:ptCount val="3"/>
                <c:pt idx="0">
                  <c:v>0.39880581053382053</c:v>
                </c:pt>
                <c:pt idx="1">
                  <c:v>0.12752874075394349</c:v>
                </c:pt>
                <c:pt idx="2">
                  <c:v>0.47366544871223598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88-4F50-8EF7-702DCEBED15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79817391"/>
        <c:axId val="1816604351"/>
      </c:barChart>
      <c:catAx>
        <c:axId val="187981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6604351"/>
        <c:crosses val="autoZero"/>
        <c:auto val="1"/>
        <c:lblAlgn val="ctr"/>
        <c:lblOffset val="100"/>
        <c:noMultiLvlLbl val="0"/>
      </c:catAx>
      <c:valAx>
        <c:axId val="181660435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879817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여행정보 입수경로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'2009 기초통계'!$Z$92</c:f>
              <c:strCache>
                <c:ptCount val="1"/>
                <c:pt idx="0">
                  <c:v>여행사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기초통계'!$AA$91:$AC$91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기초통계'!$AA$92:$AC$92</c:f>
              <c:numCache>
                <c:formatCode>0.0%</c:formatCode>
                <c:ptCount val="3"/>
                <c:pt idx="0">
                  <c:v>0.31914648212226066</c:v>
                </c:pt>
                <c:pt idx="1">
                  <c:v>0.28050133096716945</c:v>
                </c:pt>
                <c:pt idx="2">
                  <c:v>0.2598615536754203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4B-423A-9703-5B0318B88649}"/>
            </c:ext>
          </c:extLst>
        </c:ser>
        <c:ser>
          <c:idx val="1"/>
          <c:order val="1"/>
          <c:tx>
            <c:strRef>
              <c:f>'2009 기초통계'!$Z$93</c:f>
              <c:strCache>
                <c:ptCount val="1"/>
                <c:pt idx="0">
                  <c:v>친지, 친구, 동료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기초통계'!$AA$91:$AC$91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기초통계'!$AA$93:$AC$93</c:f>
              <c:numCache>
                <c:formatCode>0.0%</c:formatCode>
                <c:ptCount val="3"/>
                <c:pt idx="0">
                  <c:v>0.29930795847750863</c:v>
                </c:pt>
                <c:pt idx="1">
                  <c:v>0.30911712511091394</c:v>
                </c:pt>
                <c:pt idx="2">
                  <c:v>0.33622678826502583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4B-423A-9703-5B0318B88649}"/>
            </c:ext>
          </c:extLst>
        </c:ser>
        <c:ser>
          <c:idx val="2"/>
          <c:order val="2"/>
          <c:tx>
            <c:strRef>
              <c:f>'2009 기초통계'!$Z$94</c:f>
              <c:strCache>
                <c:ptCount val="1"/>
                <c:pt idx="0">
                  <c:v>인터넷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'2009 기초통계'!$AA$91:$AC$91</c:f>
              <c:numCache>
                <c:formatCode>General</c:formatCode>
                <c:ptCount val="3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</c:numCache>
            </c:numRef>
          </c:cat>
          <c:val>
            <c:numRef>
              <c:f>'2009 기초통계'!$AA$94:$AC$94</c:f>
              <c:numCache>
                <c:formatCode>0.0%</c:formatCode>
                <c:ptCount val="3"/>
                <c:pt idx="0">
                  <c:v>0.38154555940023066</c:v>
                </c:pt>
                <c:pt idx="1">
                  <c:v>0.41038154392191661</c:v>
                </c:pt>
                <c:pt idx="2">
                  <c:v>0.40391165805955387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4B-423A-9703-5B0318B886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52049648"/>
        <c:axId val="752042992"/>
      </c:barChart>
      <c:catAx>
        <c:axId val="75204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2042992"/>
        <c:crosses val="autoZero"/>
        <c:auto val="1"/>
        <c:lblAlgn val="ctr"/>
        <c:lblOffset val="100"/>
        <c:noMultiLvlLbl val="0"/>
      </c:catAx>
      <c:valAx>
        <c:axId val="752042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75204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11:38:41.5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0,'627'0,"-599"0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11:38:41.5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37,'1'-1,"-1"-1,1 1,-1 0,1 0,-1 0,1 0,0 0,-1 0,1 0,0 0,0 0,0 0,0 0,0 1,0-1,0 0,0 1,0-1,0 0,0 1,1 0,-1-1,0 1,0 0,1-1,-1 1,2 0,41-5,-40 5,255 0,15-1,-245-3,-5-2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5:15:18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1,'387'0,"-374"0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5:15:37.2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1,'387'0,"-374"0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9:11:03.029"/>
    </inkml:context>
    <inkml:brush xml:id="br0">
      <inkml:brushProperty name="width" value="0.2" units="cm"/>
      <inkml:brushProperty name="height" value="0.4" units="cm"/>
      <inkml:brushProperty name="color" value="#DDEFCD"/>
      <inkml:brushProperty name="tip" value="rectangle"/>
      <inkml:brushProperty name="rasterOp" value="maskPen"/>
      <inkml:brushProperty name="ignorePressure" value="1"/>
    </inkml:brush>
  </inkml:definitions>
  <inkml:trace contextRef="#ctx0" brushRef="#br0">1390 134,'-70'1,"-30"3,-108-80,107 27,-148 40,113 22,-374-13,494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9:11:07.122"/>
    </inkml:context>
    <inkml:brush xml:id="br0">
      <inkml:brushProperty name="width" value="0.2" units="cm"/>
      <inkml:brushProperty name="height" value="0.4" units="cm"/>
      <inkml:brushProperty name="color" value="#DDEFCD"/>
      <inkml:brushProperty name="tip" value="rectangle"/>
      <inkml:brushProperty name="rasterOp" value="maskPen"/>
      <inkml:brushProperty name="ignorePressure" value="1"/>
    </inkml:brush>
  </inkml:definitions>
  <inkml:trace contextRef="#ctx0" brushRef="#br0">1109 93,'-1092'0,"1076"0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12:10:04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1,'410'0,"-396"0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12:10:09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1,'410'0,"-396"0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B08B9-8F17-4EE7-8152-EEFE60395CA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E1F18-D023-452A-A151-43F0676EC7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1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E1F18-D023-452A-A151-43F0676EC7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E1F18-D023-452A-A151-43F0676EC7D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783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E1F18-D023-452A-A151-43F0676EC7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0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E1F18-D023-452A-A151-43F0676EC7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0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E1F18-D023-452A-A151-43F0676EC7D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30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DBF2-68B4-4E72-A5CF-38E54CB04D88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AC7C-EEDE-46D9-A055-F0BF25DD3B41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9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2498-5DFF-4728-A6A1-38D76664A232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C279-597E-4330-A6FB-46B4BD0825DB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2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E46B-9B90-4B64-9FC5-E2757F3E373B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8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9288-82DD-4E40-90A6-7340059F1B1C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4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6AB95-2C3D-448B-8C74-4B757669E774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0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D1847-A46C-44FF-9F65-CFE9E57C1FBD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1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DF0A2-5013-4919-8267-462F1F1B5D26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1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33603-D7FA-4C68-A372-41B3733E2056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6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55920" y="1989320"/>
            <a:ext cx="4320000" cy="432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5BCA-D5EE-46EA-A883-52389E921694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7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C54D3-BA20-4F7D-AD73-3CD77120D847}" type="datetime1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BAF90-6F77-4EA8-A6E7-1B54FEB14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1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300.emf"/><Relationship Id="rId4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1.png"/><Relationship Id="rId7" Type="http://schemas.openxmlformats.org/officeDocument/2006/relationships/image" Target="../media/image2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20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www.donga.com/news/article/all/20200413/100624975/1" TargetMode="External"/><Relationship Id="rId4" Type="http://schemas.openxmlformats.org/officeDocument/2006/relationships/hyperlink" Target="https://biz.chosun.com/site/data/html_dir/2020/10/18/2020101800759.html" TargetMode="Externa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pinterest.co.kr/pin/523473156662253558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c11.kr/k4sq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s://m.blog.naver.com/jejudfs/22134535657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11.kr/k4sb" TargetMode="External"/><Relationship Id="rId5" Type="http://schemas.openxmlformats.org/officeDocument/2006/relationships/hyperlink" Target="https://www.kgcshop.co.kr/shop/goodsView?itemId=42315" TargetMode="Externa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blog.naver.com/yhlayuen2/221996205678" TargetMode="External"/><Relationship Id="rId4" Type="http://schemas.openxmlformats.org/officeDocument/2006/relationships/hyperlink" Target="https://blog.naver.com/vesplus4832/22203258700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widget.com/v/in/1694303111126323301_6376214551/?src=kgWKb8Yg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itempage3.auction.co.kr/DetailView.aspx?itemno=B786812519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B0D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10816324" y="3321278"/>
              <a:ext cx="24400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2016. All right reserved by </a:t>
              </a:r>
              <a:r>
                <a:rPr lang="en-US" altLang="ko-KR" sz="800" dirty="0" err="1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BiBook</a:t>
              </a:r>
              <a:r>
                <a:rPr lang="en-US" altLang="ko-KR" sz="8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56240" y="2546531"/>
              <a:ext cx="984136" cy="59994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285" y="2989810"/>
              <a:ext cx="1440875" cy="87838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746" y="3746060"/>
              <a:ext cx="1309886" cy="79852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361" y="3897412"/>
              <a:ext cx="813335" cy="49582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033" y="5352421"/>
              <a:ext cx="813335" cy="49582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528" y="1982401"/>
              <a:ext cx="1309886" cy="79852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5760" y="2420888"/>
              <a:ext cx="984136" cy="599946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685" y="3990780"/>
              <a:ext cx="1440875" cy="87838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00" y="5430940"/>
              <a:ext cx="1440875" cy="87838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113" y="4177434"/>
              <a:ext cx="813335" cy="495823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320" y="2348880"/>
              <a:ext cx="1440875" cy="95042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219" y="2450544"/>
              <a:ext cx="4797562" cy="385877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3F472C-9937-45F6-90FC-675A3D4B38DB}"/>
              </a:ext>
            </a:extLst>
          </p:cNvPr>
          <p:cNvSpPr txBox="1"/>
          <p:nvPr/>
        </p:nvSpPr>
        <p:spPr>
          <a:xfrm>
            <a:off x="8976320" y="5763248"/>
            <a:ext cx="3167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2016270301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김지원 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2017380304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진세민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2018380503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오승미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06988-2269-41EB-9CD3-2C635E20438F}"/>
              </a:ext>
            </a:extLst>
          </p:cNvPr>
          <p:cNvSpPr txBox="1"/>
          <p:nvPr/>
        </p:nvSpPr>
        <p:spPr>
          <a:xfrm flipH="1">
            <a:off x="983432" y="721149"/>
            <a:ext cx="10585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한국으로 방문하는 여행객을 위한 상품 개발</a:t>
            </a:r>
          </a:p>
        </p:txBody>
      </p:sp>
    </p:spTree>
    <p:extLst>
      <p:ext uri="{BB962C8B-B14F-4D97-AF65-F5344CB8AC3E}">
        <p14:creationId xmlns:p14="http://schemas.microsoft.com/office/powerpoint/2010/main" val="257669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C21B3A-992B-48C0-8DC9-A42B85D7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1" y="2525315"/>
            <a:ext cx="3559741" cy="25660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인자분석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D4A62D-FB70-4799-975D-D0AAAC89F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822" y="2039260"/>
            <a:ext cx="4664585" cy="309584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1E7E15-2864-4E61-AA86-E8812F5CB3B6}"/>
              </a:ext>
            </a:extLst>
          </p:cNvPr>
          <p:cNvSpPr/>
          <p:nvPr/>
        </p:nvSpPr>
        <p:spPr>
          <a:xfrm>
            <a:off x="8704712" y="4232067"/>
            <a:ext cx="747872" cy="781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1CD300-C777-480B-B67E-72F2760928B0}"/>
              </a:ext>
            </a:extLst>
          </p:cNvPr>
          <p:cNvSpPr/>
          <p:nvPr/>
        </p:nvSpPr>
        <p:spPr>
          <a:xfrm>
            <a:off x="9480376" y="3151443"/>
            <a:ext cx="720080" cy="1080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8027D-D366-4274-ADA2-2E6A8A51291D}"/>
              </a:ext>
            </a:extLst>
          </p:cNvPr>
          <p:cNvSpPr txBox="1"/>
          <p:nvPr/>
        </p:nvSpPr>
        <p:spPr>
          <a:xfrm>
            <a:off x="7711286" y="1363894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한국여행 항목별 만족도 인자분석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40EE0-85B1-4FFB-AFD1-A5CB2828D142}"/>
              </a:ext>
            </a:extLst>
          </p:cNvPr>
          <p:cNvSpPr txBox="1"/>
          <p:nvPr/>
        </p:nvSpPr>
        <p:spPr>
          <a:xfrm>
            <a:off x="1433336" y="5494106"/>
            <a:ext cx="1141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활동성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  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Factor1 = 0.517z5 + 0.911z6 + 0.904z7 :                      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쇼핑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관광지 매력도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관광안내 서비스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2DA14-FA84-4377-B54D-43196297D56F}"/>
              </a:ext>
            </a:extLst>
          </p:cNvPr>
          <p:cNvSpPr txBox="1"/>
          <p:nvPr/>
        </p:nvSpPr>
        <p:spPr>
          <a:xfrm>
            <a:off x="1433336" y="5856425"/>
            <a:ext cx="894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편의성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  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Factor2 = 0.673z1 + 0.540z2 + 0.730z3 + 0.633z4 :   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출입국 절차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대중교통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숙박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음식 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D675E5-0F68-4C16-BC8E-5EC6140B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8E5EA8-8FD2-4511-9C03-E95707A629D3}"/>
              </a:ext>
            </a:extLst>
          </p:cNvPr>
          <p:cNvSpPr/>
          <p:nvPr/>
        </p:nvSpPr>
        <p:spPr>
          <a:xfrm>
            <a:off x="1433336" y="5902907"/>
            <a:ext cx="846240" cy="33356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1BEA4-2AD4-4057-97F1-AEE0824E8B58}"/>
              </a:ext>
            </a:extLst>
          </p:cNvPr>
          <p:cNvSpPr/>
          <p:nvPr/>
        </p:nvSpPr>
        <p:spPr>
          <a:xfrm>
            <a:off x="1449265" y="5500277"/>
            <a:ext cx="830311" cy="369331"/>
          </a:xfrm>
          <a:prstGeom prst="rect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74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인자분석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BC5912-380C-4FE0-A952-BD104490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062" y="1790700"/>
            <a:ext cx="4743946" cy="3276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BDE992-3BDA-487C-BEEF-F2549F28DD09}"/>
              </a:ext>
            </a:extLst>
          </p:cNvPr>
          <p:cNvSpPr txBox="1"/>
          <p:nvPr/>
        </p:nvSpPr>
        <p:spPr>
          <a:xfrm>
            <a:off x="7711286" y="1369525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한국여행 항목별 만족도 인자분석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619AE-74DE-421A-A2FA-DC4EF0E77D47}"/>
              </a:ext>
            </a:extLst>
          </p:cNvPr>
          <p:cNvSpPr txBox="1"/>
          <p:nvPr/>
        </p:nvSpPr>
        <p:spPr>
          <a:xfrm>
            <a:off x="1343472" y="5499965"/>
            <a:ext cx="1141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활동성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  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Factor1 = 0.416z5 + 0.903z6 + 0.903z7 :                      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쇼핑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관광지 매력도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관광안내 서비스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317CB6-E2D6-4633-88CA-A33A92D65044}"/>
              </a:ext>
            </a:extLst>
          </p:cNvPr>
          <p:cNvSpPr txBox="1"/>
          <p:nvPr/>
        </p:nvSpPr>
        <p:spPr>
          <a:xfrm>
            <a:off x="1357492" y="5845922"/>
            <a:ext cx="883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편의성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  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Factor2 = 0.649z1 + 0.437z2 + 0.729z3 + 0.648z4 :   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출입국 절차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대중교통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숙박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음식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5E291-0405-494D-A903-71A14376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58BBBF-9BC9-4505-8B56-2DBD17F5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2606941"/>
            <a:ext cx="3560400" cy="244209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0F102D-D43E-413B-8DA3-5F2307EE1EEF}"/>
              </a:ext>
            </a:extLst>
          </p:cNvPr>
          <p:cNvSpPr/>
          <p:nvPr/>
        </p:nvSpPr>
        <p:spPr>
          <a:xfrm>
            <a:off x="8704712" y="4232067"/>
            <a:ext cx="747872" cy="781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250683-7F92-40ED-BB0A-98C4B6D0E2FF}"/>
              </a:ext>
            </a:extLst>
          </p:cNvPr>
          <p:cNvSpPr/>
          <p:nvPr/>
        </p:nvSpPr>
        <p:spPr>
          <a:xfrm>
            <a:off x="9480376" y="3151443"/>
            <a:ext cx="720080" cy="1080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10D2CE-9B9E-4C74-B91A-38E00316365E}"/>
              </a:ext>
            </a:extLst>
          </p:cNvPr>
          <p:cNvSpPr/>
          <p:nvPr/>
        </p:nvSpPr>
        <p:spPr>
          <a:xfrm>
            <a:off x="1433336" y="5902907"/>
            <a:ext cx="846240" cy="33356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A96B2C-8EB7-4FDE-9BE2-A2FD091973BC}"/>
              </a:ext>
            </a:extLst>
          </p:cNvPr>
          <p:cNvSpPr/>
          <p:nvPr/>
        </p:nvSpPr>
        <p:spPr>
          <a:xfrm>
            <a:off x="1449265" y="5500277"/>
            <a:ext cx="830311" cy="369331"/>
          </a:xfrm>
          <a:prstGeom prst="rect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47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52EDB2-F770-4E5E-B6FF-D78552B6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442" y="2577771"/>
            <a:ext cx="3560400" cy="25137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인자분석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8E85A-D5BC-4798-8816-FC72F6B88CE9}"/>
              </a:ext>
            </a:extLst>
          </p:cNvPr>
          <p:cNvSpPr txBox="1"/>
          <p:nvPr/>
        </p:nvSpPr>
        <p:spPr>
          <a:xfrm>
            <a:off x="1399300" y="5504533"/>
            <a:ext cx="1141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활동성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  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Factor1 = 0.659z5 + 0.884z6 + 0.863z7 :                      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쇼핑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관광지 매력도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관광안내 서비스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E7A06-8F63-49B9-AA7D-C63BE4F5E85C}"/>
              </a:ext>
            </a:extLst>
          </p:cNvPr>
          <p:cNvSpPr txBox="1"/>
          <p:nvPr/>
        </p:nvSpPr>
        <p:spPr>
          <a:xfrm>
            <a:off x="1389195" y="5871392"/>
            <a:ext cx="889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편의성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  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Factor2 = 0.712z1 + 0.537z2 + 0.759z3 + 0.660z4 :   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출입국 절차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대중교통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숙박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음식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B9148-A655-400B-B505-2DC9D057F5D4}"/>
              </a:ext>
            </a:extLst>
          </p:cNvPr>
          <p:cNvSpPr txBox="1"/>
          <p:nvPr/>
        </p:nvSpPr>
        <p:spPr>
          <a:xfrm>
            <a:off x="7711286" y="1374678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한국여행 항목별 만족도 인자분석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F9F6BBC-A1FE-4DD1-8B33-F0198051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31" y="2147343"/>
            <a:ext cx="5238716" cy="293997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A087C-437A-46F3-8B96-D9A028CD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7778F-6FC8-4AEA-A2CD-D74841489F0A}"/>
              </a:ext>
            </a:extLst>
          </p:cNvPr>
          <p:cNvSpPr/>
          <p:nvPr/>
        </p:nvSpPr>
        <p:spPr>
          <a:xfrm>
            <a:off x="1433336" y="5902907"/>
            <a:ext cx="846240" cy="33356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D49602-9F1F-4644-A05C-7D003063A816}"/>
              </a:ext>
            </a:extLst>
          </p:cNvPr>
          <p:cNvSpPr/>
          <p:nvPr/>
        </p:nvSpPr>
        <p:spPr>
          <a:xfrm>
            <a:off x="1449265" y="5500277"/>
            <a:ext cx="830311" cy="369331"/>
          </a:xfrm>
          <a:prstGeom prst="rect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909AF-44BD-4C8F-8696-082FFDA6F941}"/>
              </a:ext>
            </a:extLst>
          </p:cNvPr>
          <p:cNvSpPr/>
          <p:nvPr/>
        </p:nvSpPr>
        <p:spPr>
          <a:xfrm>
            <a:off x="8776720" y="4234796"/>
            <a:ext cx="747872" cy="781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A40CF2-E338-417C-A75C-F44096162334}"/>
              </a:ext>
            </a:extLst>
          </p:cNvPr>
          <p:cNvSpPr/>
          <p:nvPr/>
        </p:nvSpPr>
        <p:spPr>
          <a:xfrm>
            <a:off x="9552384" y="3154172"/>
            <a:ext cx="720080" cy="1080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1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다중대응분석 사용 이유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F47FF-0327-4E1E-9EB5-9B2D167878D5}"/>
              </a:ext>
            </a:extLst>
          </p:cNvPr>
          <p:cNvSpPr txBox="1"/>
          <p:nvPr/>
        </p:nvSpPr>
        <p:spPr>
          <a:xfrm>
            <a:off x="3118262" y="2708920"/>
            <a:ext cx="595547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타겟층을 정하고 연령별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성별에 따라 이용이 많은 쇼핑장소와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소비가 많은 쇼핑품목과의 관계를 파악하기 위해 대응분석을 사용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18707-3439-46B4-BC1F-2EBF1CEC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5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다중대응분석</a:t>
            </a:r>
            <a:r>
              <a:rPr lang="en-US" altLang="ko-KR" sz="3600" b="1" dirty="0">
                <a:latin typeface="+mj-ea"/>
                <a:ea typeface="+mj-ea"/>
              </a:rPr>
              <a:t>(2007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 descr="Multiple Correspondence Analysis Plot of Dimensions 2 and 1">
            <a:extLst>
              <a:ext uri="{FF2B5EF4-FFF2-40B4-BE49-F238E27FC236}">
                <a16:creationId xmlns:a16="http://schemas.microsoft.com/office/drawing/2014/main" id="{27FBF3B5-72BB-45B8-95E3-B2ED44B0F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352816"/>
            <a:ext cx="7308812" cy="548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39BE596-EDAA-4B5D-B16D-FD56EC5613BB}"/>
                  </a:ext>
                </a:extLst>
              </p14:cNvPr>
              <p14:cNvContentPartPr/>
              <p14:nvPr/>
            </p14:nvContentPartPr>
            <p14:xfrm>
              <a:off x="4982922" y="4709488"/>
              <a:ext cx="2361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39BE596-EDAA-4B5D-B16D-FD56EC5613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8922" y="4601488"/>
                <a:ext cx="343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3C02E59-2530-45AF-AE66-30CAC7A6E2C3}"/>
                  </a:ext>
                </a:extLst>
              </p14:cNvPr>
              <p14:cNvContentPartPr/>
              <p14:nvPr/>
            </p14:nvContentPartPr>
            <p14:xfrm>
              <a:off x="3430602" y="4344088"/>
              <a:ext cx="238680" cy="136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3C02E59-2530-45AF-AE66-30CAC7A6E2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6602" y="4236088"/>
                <a:ext cx="346320" cy="2293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3F50C322-A48A-4997-9379-B49C1B891FBE}"/>
              </a:ext>
            </a:extLst>
          </p:cNvPr>
          <p:cNvSpPr/>
          <p:nvPr/>
        </p:nvSpPr>
        <p:spPr>
          <a:xfrm rot="19217623">
            <a:off x="2302046" y="4332125"/>
            <a:ext cx="1856562" cy="13532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926AD1-06C0-45F9-8F46-FE728109C7CE}"/>
              </a:ext>
            </a:extLst>
          </p:cNvPr>
          <p:cNvSpPr/>
          <p:nvPr/>
        </p:nvSpPr>
        <p:spPr>
          <a:xfrm rot="1881052">
            <a:off x="4126704" y="4567165"/>
            <a:ext cx="1855788" cy="1325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F217D13-8CD9-4914-ADC7-0028B630D85E}"/>
              </a:ext>
            </a:extLst>
          </p:cNvPr>
          <p:cNvCxnSpPr>
            <a:cxnSpLocks/>
          </p:cNvCxnSpPr>
          <p:nvPr/>
        </p:nvCxnSpPr>
        <p:spPr>
          <a:xfrm>
            <a:off x="5878421" y="5851884"/>
            <a:ext cx="276870" cy="164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7DD6C35-D392-4D76-BFA8-05EAC5BEA0D0}"/>
              </a:ext>
            </a:extLst>
          </p:cNvPr>
          <p:cNvCxnSpPr>
            <a:cxnSpLocks/>
          </p:cNvCxnSpPr>
          <p:nvPr/>
        </p:nvCxnSpPr>
        <p:spPr>
          <a:xfrm flipH="1">
            <a:off x="2395129" y="5808558"/>
            <a:ext cx="184828" cy="209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F6D0D6B3-EDC5-4C40-A9D4-DF9B1EE08C99}"/>
              </a:ext>
            </a:extLst>
          </p:cNvPr>
          <p:cNvSpPr/>
          <p:nvPr/>
        </p:nvSpPr>
        <p:spPr>
          <a:xfrm rot="20524363">
            <a:off x="2647706" y="2044092"/>
            <a:ext cx="1610621" cy="2111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468687F-E87C-462C-9028-15A2E217800D}"/>
              </a:ext>
            </a:extLst>
          </p:cNvPr>
          <p:cNvSpPr/>
          <p:nvPr/>
        </p:nvSpPr>
        <p:spPr>
          <a:xfrm rot="20460015">
            <a:off x="4479260" y="3730605"/>
            <a:ext cx="1728898" cy="679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F3C71C-018A-4868-B3B6-30A868F9B236}"/>
              </a:ext>
            </a:extLst>
          </p:cNvPr>
          <p:cNvCxnSpPr>
            <a:cxnSpLocks/>
          </p:cNvCxnSpPr>
          <p:nvPr/>
        </p:nvCxnSpPr>
        <p:spPr>
          <a:xfrm flipV="1">
            <a:off x="6238372" y="3568094"/>
            <a:ext cx="348934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D2B982-2924-4C1B-8918-0224385B7CEF}"/>
              </a:ext>
            </a:extLst>
          </p:cNvPr>
          <p:cNvCxnSpPr>
            <a:cxnSpLocks/>
          </p:cNvCxnSpPr>
          <p:nvPr/>
        </p:nvCxnSpPr>
        <p:spPr>
          <a:xfrm flipH="1" flipV="1">
            <a:off x="3030642" y="1755125"/>
            <a:ext cx="49452" cy="2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4BC71C-DC15-41EA-A716-D715CFE0BBEA}"/>
              </a:ext>
            </a:extLst>
          </p:cNvPr>
          <p:cNvSpPr/>
          <p:nvPr/>
        </p:nvSpPr>
        <p:spPr>
          <a:xfrm>
            <a:off x="2742610" y="2367331"/>
            <a:ext cx="576064" cy="191587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69C25E-E334-46D4-A5AF-AFA0F2155283}"/>
              </a:ext>
            </a:extLst>
          </p:cNvPr>
          <p:cNvSpPr/>
          <p:nvPr/>
        </p:nvSpPr>
        <p:spPr>
          <a:xfrm>
            <a:off x="3669282" y="3869558"/>
            <a:ext cx="576064" cy="191587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14493-8C83-40F5-9BCF-51933D1F911E}"/>
              </a:ext>
            </a:extLst>
          </p:cNvPr>
          <p:cNvSpPr/>
          <p:nvPr/>
        </p:nvSpPr>
        <p:spPr>
          <a:xfrm>
            <a:off x="5523038" y="3852916"/>
            <a:ext cx="576064" cy="191587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4DD1B5-B1AB-4426-8AE9-40D230374A88}"/>
              </a:ext>
            </a:extLst>
          </p:cNvPr>
          <p:cNvSpPr/>
          <p:nvPr/>
        </p:nvSpPr>
        <p:spPr>
          <a:xfrm>
            <a:off x="4155336" y="4216719"/>
            <a:ext cx="576064" cy="191587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7E4C00-E171-4886-B662-25CD4A6E86A6}"/>
              </a:ext>
            </a:extLst>
          </p:cNvPr>
          <p:cNvSpPr/>
          <p:nvPr/>
        </p:nvSpPr>
        <p:spPr>
          <a:xfrm>
            <a:off x="3002356" y="4739284"/>
            <a:ext cx="576064" cy="191587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674336-D2F8-4484-957D-0B5A920228FA}"/>
              </a:ext>
            </a:extLst>
          </p:cNvPr>
          <p:cNvSpPr/>
          <p:nvPr/>
        </p:nvSpPr>
        <p:spPr>
          <a:xfrm>
            <a:off x="3699967" y="5031060"/>
            <a:ext cx="576064" cy="191587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17984-02D6-47C1-9C93-9D2CED0070FE}"/>
              </a:ext>
            </a:extLst>
          </p:cNvPr>
          <p:cNvSpPr txBox="1"/>
          <p:nvPr/>
        </p:nvSpPr>
        <p:spPr>
          <a:xfrm>
            <a:off x="7514164" y="2578913"/>
            <a:ext cx="4558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15~20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21~30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세는 보석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액세서리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동대문시장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의류가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여성은 향수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화장품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명동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스타관련상품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신발류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김치가  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31~40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41~50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남성은 시계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식료품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피혁제품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한약재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공항면세점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대형할인점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술이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51~60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61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이상은 자기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도자기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섬유류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전통민예품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칠기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목각제품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서적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잡지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문구류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장난감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소규모상점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전기제품이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0F86008-2145-49A4-A628-63B1B58B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fld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46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다중대응분석</a:t>
            </a:r>
            <a:r>
              <a:rPr lang="en-US" altLang="ko-KR" sz="3600" b="1" dirty="0">
                <a:latin typeface="+mj-ea"/>
                <a:ea typeface="+mj-ea"/>
              </a:rPr>
              <a:t>(2009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64232" y="331813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3C1F77-EFA8-4191-BFDD-9D1C6EA4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484784"/>
            <a:ext cx="6794949" cy="51125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1DE0C56-B8F5-41B4-8759-5299A2AA061C}"/>
                  </a:ext>
                </a:extLst>
              </p14:cNvPr>
              <p14:cNvContentPartPr/>
              <p14:nvPr/>
            </p14:nvContentPartPr>
            <p14:xfrm>
              <a:off x="3143672" y="4149080"/>
              <a:ext cx="144016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1DE0C56-B8F5-41B4-8759-5299A2AA06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9801" y="4041080"/>
                <a:ext cx="25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576FE1D-9C8E-4F3D-B49B-493E01DDC9B5}"/>
                  </a:ext>
                </a:extLst>
              </p14:cNvPr>
              <p14:cNvContentPartPr/>
              <p14:nvPr/>
            </p14:nvContentPartPr>
            <p14:xfrm>
              <a:off x="4367808" y="4437112"/>
              <a:ext cx="144016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576FE1D-9C8E-4F3D-B49B-493E01DDC9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937" y="4329112"/>
                <a:ext cx="2514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D92111F2-7818-4580-83E8-E2784833B559}"/>
              </a:ext>
            </a:extLst>
          </p:cNvPr>
          <p:cNvSpPr/>
          <p:nvPr/>
        </p:nvSpPr>
        <p:spPr>
          <a:xfrm rot="18747985">
            <a:off x="2647709" y="2766163"/>
            <a:ext cx="1133252" cy="143095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EE0E788-1379-4FBC-B6CB-92924C3A650D}"/>
              </a:ext>
            </a:extLst>
          </p:cNvPr>
          <p:cNvSpPr/>
          <p:nvPr/>
        </p:nvSpPr>
        <p:spPr>
          <a:xfrm rot="2477502">
            <a:off x="2801715" y="4045112"/>
            <a:ext cx="922184" cy="147618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DB127B-F9E2-469E-A140-3FE1FB74C36F}"/>
              </a:ext>
            </a:extLst>
          </p:cNvPr>
          <p:cNvSpPr/>
          <p:nvPr/>
        </p:nvSpPr>
        <p:spPr>
          <a:xfrm>
            <a:off x="2556223" y="3340077"/>
            <a:ext cx="576064" cy="191587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0ACE6B-DCC5-4E60-93E0-0695BB64C186}"/>
              </a:ext>
            </a:extLst>
          </p:cNvPr>
          <p:cNvSpPr/>
          <p:nvPr/>
        </p:nvSpPr>
        <p:spPr>
          <a:xfrm>
            <a:off x="3361664" y="4149080"/>
            <a:ext cx="560662" cy="143656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CB6DE9D-264F-4F91-978D-4B5373EE19D9}"/>
              </a:ext>
            </a:extLst>
          </p:cNvPr>
          <p:cNvSpPr/>
          <p:nvPr/>
        </p:nvSpPr>
        <p:spPr>
          <a:xfrm rot="13973366">
            <a:off x="3889819" y="4249499"/>
            <a:ext cx="1708075" cy="117307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52CB10-327C-4666-A03A-42893D001512}"/>
              </a:ext>
            </a:extLst>
          </p:cNvPr>
          <p:cNvSpPr/>
          <p:nvPr/>
        </p:nvSpPr>
        <p:spPr>
          <a:xfrm>
            <a:off x="4173933" y="4798995"/>
            <a:ext cx="481907" cy="222273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690495-B158-44DD-8975-63D3CBDA8862}"/>
              </a:ext>
            </a:extLst>
          </p:cNvPr>
          <p:cNvSpPr/>
          <p:nvPr/>
        </p:nvSpPr>
        <p:spPr>
          <a:xfrm>
            <a:off x="3727833" y="4342003"/>
            <a:ext cx="481907" cy="166397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F155A13-3C80-46C0-BCEF-50AB708930EC}"/>
              </a:ext>
            </a:extLst>
          </p:cNvPr>
          <p:cNvSpPr/>
          <p:nvPr/>
        </p:nvSpPr>
        <p:spPr>
          <a:xfrm rot="3071077">
            <a:off x="4278360" y="2306521"/>
            <a:ext cx="1240333" cy="17519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D38FCD-1A2A-4057-A3C5-11034E0D566E}"/>
              </a:ext>
            </a:extLst>
          </p:cNvPr>
          <p:cNvSpPr/>
          <p:nvPr/>
        </p:nvSpPr>
        <p:spPr>
          <a:xfrm>
            <a:off x="4375946" y="3717032"/>
            <a:ext cx="481907" cy="134319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2A5001-BDAE-4318-9918-FAD7CF10D20D}"/>
              </a:ext>
            </a:extLst>
          </p:cNvPr>
          <p:cNvSpPr/>
          <p:nvPr/>
        </p:nvSpPr>
        <p:spPr>
          <a:xfrm>
            <a:off x="4357316" y="3425860"/>
            <a:ext cx="481907" cy="134319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65E29D8-0625-4796-BC64-1CD51B5C6C4B}"/>
              </a:ext>
            </a:extLst>
          </p:cNvPr>
          <p:cNvCxnSpPr>
            <a:cxnSpLocks/>
          </p:cNvCxnSpPr>
          <p:nvPr/>
        </p:nvCxnSpPr>
        <p:spPr>
          <a:xfrm flipH="1" flipV="1">
            <a:off x="2416897" y="2539238"/>
            <a:ext cx="221732" cy="2880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B45EE3-9A31-40F9-BC21-2BDB02025DDE}"/>
              </a:ext>
            </a:extLst>
          </p:cNvPr>
          <p:cNvCxnSpPr>
            <a:cxnSpLocks/>
          </p:cNvCxnSpPr>
          <p:nvPr/>
        </p:nvCxnSpPr>
        <p:spPr>
          <a:xfrm flipV="1">
            <a:off x="5735960" y="2269860"/>
            <a:ext cx="233827" cy="2230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E4E0AF-9EB7-4627-9227-653D86A2B89F}"/>
              </a:ext>
            </a:extLst>
          </p:cNvPr>
          <p:cNvCxnSpPr>
            <a:cxnSpLocks/>
          </p:cNvCxnSpPr>
          <p:nvPr/>
        </p:nvCxnSpPr>
        <p:spPr>
          <a:xfrm>
            <a:off x="5462208" y="5557239"/>
            <a:ext cx="233827" cy="2230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D1542A-D641-49E7-B2FF-118E44CF2344}"/>
              </a:ext>
            </a:extLst>
          </p:cNvPr>
          <p:cNvCxnSpPr>
            <a:cxnSpLocks/>
          </p:cNvCxnSpPr>
          <p:nvPr/>
        </p:nvCxnSpPr>
        <p:spPr>
          <a:xfrm flipH="1">
            <a:off x="2429300" y="5363465"/>
            <a:ext cx="196927" cy="2557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46EF77-4BCD-4557-A1E8-20B71A0EC4B9}"/>
              </a:ext>
            </a:extLst>
          </p:cNvPr>
          <p:cNvSpPr txBox="1"/>
          <p:nvPr/>
        </p:nvSpPr>
        <p:spPr>
          <a:xfrm>
            <a:off x="7194532" y="2790507"/>
            <a:ext cx="488248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15~20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세는 스타관련상품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/DVD,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액세서리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남대문시장이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21~30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여성은 향수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화장품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시내면세점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명동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대형할인점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동대문시장이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31~40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41~50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남성은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식료품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한약재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피혁제품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공항면세점 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전기제품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백화점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의류가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51~60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61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이상은 자기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도자기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섬유류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전통민예품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칠기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목각제품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이태원시장이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811D3-9C28-4597-88A1-91551F12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fld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78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다중대응분석</a:t>
            </a:r>
            <a:r>
              <a:rPr lang="en-US" altLang="ko-KR" sz="3600" b="1" dirty="0">
                <a:latin typeface="+mj-ea"/>
                <a:ea typeface="+mj-ea"/>
              </a:rPr>
              <a:t>(2011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56E99E-4EE6-44BF-A690-4C84658F5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" y="1362376"/>
            <a:ext cx="6480720" cy="4893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B855EE6F-6254-4F8B-AC8E-61698D44A52B}"/>
                  </a:ext>
                </a:extLst>
              </p14:cNvPr>
              <p14:cNvContentPartPr/>
              <p14:nvPr/>
            </p14:nvContentPartPr>
            <p14:xfrm>
              <a:off x="4088628" y="4009258"/>
              <a:ext cx="500773" cy="50308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B855EE6F-6254-4F8B-AC8E-61698D44A5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2627" y="3934728"/>
                <a:ext cx="572415" cy="198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60CC2F1A-1F25-410E-AD2C-4D83731BEFC2}"/>
                  </a:ext>
                </a:extLst>
              </p14:cNvPr>
              <p14:cNvContentPartPr/>
              <p14:nvPr/>
            </p14:nvContentPartPr>
            <p14:xfrm>
              <a:off x="3948537" y="4301083"/>
              <a:ext cx="399269" cy="50308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60CC2F1A-1F25-410E-AD2C-4D83731BEF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2534" y="-5760517"/>
                <a:ext cx="470914" cy="201232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A94F3208-AAF4-4819-87CA-CA2C9EA46E37}"/>
              </a:ext>
            </a:extLst>
          </p:cNvPr>
          <p:cNvSpPr/>
          <p:nvPr/>
        </p:nvSpPr>
        <p:spPr>
          <a:xfrm rot="18667482">
            <a:off x="2128244" y="2497300"/>
            <a:ext cx="1425748" cy="166785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F977DE1-7736-4ECE-8736-625F3C47F46B}"/>
              </a:ext>
            </a:extLst>
          </p:cNvPr>
          <p:cNvSpPr/>
          <p:nvPr/>
        </p:nvSpPr>
        <p:spPr>
          <a:xfrm rot="2663278">
            <a:off x="2386537" y="3897404"/>
            <a:ext cx="1268664" cy="183393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0FE370-C170-4A85-AD47-142E26D1B912}"/>
              </a:ext>
            </a:extLst>
          </p:cNvPr>
          <p:cNvSpPr/>
          <p:nvPr/>
        </p:nvSpPr>
        <p:spPr>
          <a:xfrm rot="13446035">
            <a:off x="3525610" y="4248903"/>
            <a:ext cx="2099689" cy="111957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89128C-64B9-4A84-ACB2-48208278C6F7}"/>
              </a:ext>
            </a:extLst>
          </p:cNvPr>
          <p:cNvSpPr/>
          <p:nvPr/>
        </p:nvSpPr>
        <p:spPr>
          <a:xfrm rot="2662036">
            <a:off x="3758079" y="2150608"/>
            <a:ext cx="1501897" cy="192511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FDEFDB-8D7B-46CB-A35D-03384427CA32}"/>
              </a:ext>
            </a:extLst>
          </p:cNvPr>
          <p:cNvCxnSpPr>
            <a:cxnSpLocks/>
          </p:cNvCxnSpPr>
          <p:nvPr/>
        </p:nvCxnSpPr>
        <p:spPr>
          <a:xfrm>
            <a:off x="3930465" y="2005958"/>
            <a:ext cx="0" cy="139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A7E3E9D-AA3B-4ED3-AB77-A9C0E0F23A96}"/>
              </a:ext>
            </a:extLst>
          </p:cNvPr>
          <p:cNvCxnSpPr>
            <a:cxnSpLocks/>
          </p:cNvCxnSpPr>
          <p:nvPr/>
        </p:nvCxnSpPr>
        <p:spPr>
          <a:xfrm flipV="1">
            <a:off x="5431166" y="2208954"/>
            <a:ext cx="276784" cy="3689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1052E68-952F-4AD8-92F6-9A7FD413F6F1}"/>
              </a:ext>
            </a:extLst>
          </p:cNvPr>
          <p:cNvCxnSpPr>
            <a:cxnSpLocks/>
          </p:cNvCxnSpPr>
          <p:nvPr/>
        </p:nvCxnSpPr>
        <p:spPr>
          <a:xfrm>
            <a:off x="5334114" y="5576652"/>
            <a:ext cx="287769" cy="2324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19B6F1-4EF0-4CB0-8447-22788674F4DB}"/>
              </a:ext>
            </a:extLst>
          </p:cNvPr>
          <p:cNvCxnSpPr>
            <a:cxnSpLocks/>
          </p:cNvCxnSpPr>
          <p:nvPr/>
        </p:nvCxnSpPr>
        <p:spPr>
          <a:xfrm flipH="1">
            <a:off x="2101409" y="5380160"/>
            <a:ext cx="257883" cy="2980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4E41B9-2706-4E04-BCAC-F7D9C643CD6C}"/>
              </a:ext>
            </a:extLst>
          </p:cNvPr>
          <p:cNvSpPr/>
          <p:nvPr/>
        </p:nvSpPr>
        <p:spPr>
          <a:xfrm>
            <a:off x="4318038" y="3003882"/>
            <a:ext cx="510506" cy="147800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B236A3-1C74-4419-8596-A9EA5E386CD8}"/>
              </a:ext>
            </a:extLst>
          </p:cNvPr>
          <p:cNvSpPr/>
          <p:nvPr/>
        </p:nvSpPr>
        <p:spPr>
          <a:xfrm>
            <a:off x="2211814" y="3270002"/>
            <a:ext cx="510506" cy="147800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9525C8-052A-4A1B-8DE5-4023667105E7}"/>
              </a:ext>
            </a:extLst>
          </p:cNvPr>
          <p:cNvSpPr/>
          <p:nvPr/>
        </p:nvSpPr>
        <p:spPr>
          <a:xfrm>
            <a:off x="2722320" y="3648453"/>
            <a:ext cx="510506" cy="147800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BD718084-6381-4AED-B54F-3B14EA0BBFB1}"/>
                  </a:ext>
                </a:extLst>
              </p14:cNvPr>
              <p14:cNvContentPartPr/>
              <p14:nvPr/>
            </p14:nvContentPartPr>
            <p14:xfrm>
              <a:off x="3206473" y="4036162"/>
              <a:ext cx="152563" cy="46808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BD718084-6381-4AED-B54F-3B14EA0BBF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2627" y="-10006238"/>
                <a:ext cx="259896" cy="280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9EA8B18-65CB-4F21-ACFE-3E837110D2E6}"/>
                  </a:ext>
                </a:extLst>
              </p14:cNvPr>
              <p14:cNvContentPartPr/>
              <p14:nvPr/>
            </p14:nvContentPartPr>
            <p14:xfrm>
              <a:off x="4351516" y="3796253"/>
              <a:ext cx="152563" cy="46808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9EA8B18-65CB-4F21-ACFE-3E837110D2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7670" y="-10246147"/>
                <a:ext cx="259896" cy="280848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DA4C97-AF3B-4BB0-B476-0C7E4009FE3A}"/>
              </a:ext>
            </a:extLst>
          </p:cNvPr>
          <p:cNvSpPr/>
          <p:nvPr/>
        </p:nvSpPr>
        <p:spPr>
          <a:xfrm>
            <a:off x="3898116" y="3787296"/>
            <a:ext cx="587945" cy="168130"/>
          </a:xfrm>
          <a:prstGeom prst="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E41D8B-9546-489C-80C3-26E13A2F75A6}"/>
              </a:ext>
            </a:extLst>
          </p:cNvPr>
          <p:cNvSpPr txBox="1"/>
          <p:nvPr/>
        </p:nvSpPr>
        <p:spPr>
          <a:xfrm>
            <a:off x="6784945" y="2706433"/>
            <a:ext cx="485567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15~20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21~30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세는 보석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액세서리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신발류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DVD,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스타관련상품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명동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동대문시장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여성은 향수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화장품과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시내 면세점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31~40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41~50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세는 피혁제품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식료품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한약재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한국내 공항 면세점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담배가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51~60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61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이상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남성은 자기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도자기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전통민예품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칠기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목각제품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섬유류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이태원 시장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서적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잡지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문구류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전기제품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장난감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게임기소규모상점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대형할인점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백화점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등과 서로 연관성이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54E84C-574F-455D-8082-ACBEFDC4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469FF-5B03-432A-A9CF-274D75EC4DC3}"/>
              </a:ext>
            </a:extLst>
          </p:cNvPr>
          <p:cNvCxnSpPr>
            <a:cxnSpLocks/>
          </p:cNvCxnSpPr>
          <p:nvPr/>
        </p:nvCxnSpPr>
        <p:spPr>
          <a:xfrm flipH="1" flipV="1">
            <a:off x="1973657" y="2298283"/>
            <a:ext cx="305919" cy="3372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4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latin typeface="+mj-ea"/>
                <a:ea typeface="+mj-ea"/>
              </a:rPr>
              <a:t>타켓</a:t>
            </a:r>
            <a:r>
              <a:rPr lang="ko-KR" altLang="en-US" sz="3600" b="1" dirty="0">
                <a:latin typeface="+mj-ea"/>
                <a:ea typeface="+mj-ea"/>
              </a:rPr>
              <a:t> 마케팅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366A5-023B-47E5-BC9A-818327BDB228}"/>
              </a:ext>
            </a:extLst>
          </p:cNvPr>
          <p:cNvSpPr txBox="1"/>
          <p:nvPr/>
        </p:nvSpPr>
        <p:spPr>
          <a:xfrm>
            <a:off x="3091008" y="5624302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신세대층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여성층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장년층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중년층으로 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타겟층을 정함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859443-A4ED-4B2A-A2C0-1FB6BD13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082873D-A658-4A9C-AD54-F4AEFCDFD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751165"/>
              </p:ext>
            </p:extLst>
          </p:nvPr>
        </p:nvGraphicFramePr>
        <p:xfrm>
          <a:off x="2153560" y="1988840"/>
          <a:ext cx="7884877" cy="3272747"/>
        </p:xfrm>
        <a:graphic>
          <a:graphicData uri="http://schemas.openxmlformats.org/drawingml/2006/table">
            <a:tbl>
              <a:tblPr/>
              <a:tblGrid>
                <a:gridCol w="854512">
                  <a:extLst>
                    <a:ext uri="{9D8B030D-6E8A-4147-A177-3AD203B41FA5}">
                      <a16:colId xmlns:a16="http://schemas.microsoft.com/office/drawing/2014/main" val="4037625696"/>
                    </a:ext>
                  </a:extLst>
                </a:gridCol>
                <a:gridCol w="1712586">
                  <a:extLst>
                    <a:ext uri="{9D8B030D-6E8A-4147-A177-3AD203B41FA5}">
                      <a16:colId xmlns:a16="http://schemas.microsoft.com/office/drawing/2014/main" val="2517167298"/>
                    </a:ext>
                  </a:extLst>
                </a:gridCol>
                <a:gridCol w="1712586">
                  <a:extLst>
                    <a:ext uri="{9D8B030D-6E8A-4147-A177-3AD203B41FA5}">
                      <a16:colId xmlns:a16="http://schemas.microsoft.com/office/drawing/2014/main" val="2447189027"/>
                    </a:ext>
                  </a:extLst>
                </a:gridCol>
                <a:gridCol w="1712586">
                  <a:extLst>
                    <a:ext uri="{9D8B030D-6E8A-4147-A177-3AD203B41FA5}">
                      <a16:colId xmlns:a16="http://schemas.microsoft.com/office/drawing/2014/main" val="446761906"/>
                    </a:ext>
                  </a:extLst>
                </a:gridCol>
                <a:gridCol w="1892607">
                  <a:extLst>
                    <a:ext uri="{9D8B030D-6E8A-4147-A177-3AD203B41FA5}">
                      <a16:colId xmlns:a16="http://schemas.microsoft.com/office/drawing/2014/main" val="4183279558"/>
                    </a:ext>
                  </a:extLst>
                </a:gridCol>
              </a:tblGrid>
              <a:tr h="3815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신세대층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장년층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중년층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893107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15~20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21~30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31~40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41~50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51~60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60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세이상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628345"/>
                  </a:ext>
                </a:extLst>
              </a:tr>
              <a:tr h="40322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쇼핑품목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액세서리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도자기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305109"/>
                  </a:ext>
                </a:extLst>
              </a:tr>
              <a:tr h="4683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전통민예품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칠기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목각제품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4731"/>
                  </a:ext>
                </a:extLst>
              </a:tr>
              <a:tr h="150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식료품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302019"/>
                  </a:ext>
                </a:extLst>
              </a:tr>
              <a:tr h="161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전통민예품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칠기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목각제품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7823"/>
                  </a:ext>
                </a:extLst>
              </a:tr>
              <a:tr h="13811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신발류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494610"/>
                  </a:ext>
                </a:extLst>
              </a:tr>
              <a:tr h="220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한약재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29955"/>
                  </a:ext>
                </a:extLst>
              </a:tr>
              <a:tr h="7937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스타관련상품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섬유류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431158"/>
                  </a:ext>
                </a:extLst>
              </a:tr>
              <a:tr h="150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실크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섬유류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43461"/>
                  </a:ext>
                </a:extLst>
              </a:tr>
              <a:tr h="1293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피혁제품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8871587"/>
                  </a:ext>
                </a:extLst>
              </a:tr>
              <a:tr h="32067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음반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DVD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300766"/>
                  </a:ext>
                </a:extLst>
              </a:tr>
              <a:tr h="3587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쇼핑장소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명동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시내면세점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공항면세점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이태원 시장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23484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동대문시장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426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28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다중회귀분석 사용 이유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F47FF-0327-4E1E-9EB5-9B2D167878D5}"/>
              </a:ext>
            </a:extLst>
          </p:cNvPr>
          <p:cNvSpPr txBox="1"/>
          <p:nvPr/>
        </p:nvSpPr>
        <p:spPr>
          <a:xfrm>
            <a:off x="2040551" y="2780928"/>
            <a:ext cx="832574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쇼핑장소와 쇼핑품목이 쇼핑만족도에 미치는 영향을 파악하기 위해서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쇼핑만족도를 종속변수로 두고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쇼핑장소와 쇼핑품목을 독립변수로 두어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회귀분석 하였음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18707-3439-46B4-BC1F-2EBF1CEC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1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다중회귀분석</a:t>
            </a:r>
            <a:r>
              <a:rPr lang="en-US" altLang="ko-KR" sz="3600" b="1" dirty="0">
                <a:latin typeface="+mj-ea"/>
                <a:ea typeface="+mj-ea"/>
              </a:rPr>
              <a:t>(2007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326C0D-BC39-49D0-99DA-C871C17350AF}"/>
              </a:ext>
            </a:extLst>
          </p:cNvPr>
          <p:cNvSpPr txBox="1"/>
          <p:nvPr/>
        </p:nvSpPr>
        <p:spPr>
          <a:xfrm>
            <a:off x="2778874" y="5986004"/>
            <a:ext cx="637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후진 소거법에 의해 유의수준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변수가 제거되었다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2F55C-E763-418E-BBE6-4A09DE4DBB5B}"/>
              </a:ext>
            </a:extLst>
          </p:cNvPr>
          <p:cNvSpPr txBox="1"/>
          <p:nvPr/>
        </p:nvSpPr>
        <p:spPr>
          <a:xfrm>
            <a:off x="3088290" y="13355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112277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Backward Elimination: Step 6</a:t>
            </a:r>
          </a:p>
          <a:p>
            <a:pPr algn="ctr"/>
            <a:r>
              <a:rPr lang="en-US" altLang="ko-KR" sz="1200" b="1" i="0" dirty="0">
                <a:solidFill>
                  <a:srgbClr val="112277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Variable q12_1 Removed: R-Square = 0.0110 and C(p) = 19.2146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595346D-9CF9-42ED-BC2A-A2FC3DBB1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822654"/>
              </p:ext>
            </p:extLst>
          </p:nvPr>
        </p:nvGraphicFramePr>
        <p:xfrm>
          <a:off x="2999656" y="1926740"/>
          <a:ext cx="5940966" cy="1325880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2704678862"/>
                    </a:ext>
                  </a:extLst>
                </a:gridCol>
                <a:gridCol w="756186">
                  <a:extLst>
                    <a:ext uri="{9D8B030D-6E8A-4147-A177-3AD203B41FA5}">
                      <a16:colId xmlns:a16="http://schemas.microsoft.com/office/drawing/2014/main" val="2115727832"/>
                    </a:ext>
                  </a:extLst>
                </a:gridCol>
                <a:gridCol w="990161">
                  <a:extLst>
                    <a:ext uri="{9D8B030D-6E8A-4147-A177-3AD203B41FA5}">
                      <a16:colId xmlns:a16="http://schemas.microsoft.com/office/drawing/2014/main" val="3982509779"/>
                    </a:ext>
                  </a:extLst>
                </a:gridCol>
                <a:gridCol w="990161">
                  <a:extLst>
                    <a:ext uri="{9D8B030D-6E8A-4147-A177-3AD203B41FA5}">
                      <a16:colId xmlns:a16="http://schemas.microsoft.com/office/drawing/2014/main" val="2054733024"/>
                    </a:ext>
                  </a:extLst>
                </a:gridCol>
                <a:gridCol w="990161">
                  <a:extLst>
                    <a:ext uri="{9D8B030D-6E8A-4147-A177-3AD203B41FA5}">
                      <a16:colId xmlns:a16="http://schemas.microsoft.com/office/drawing/2014/main" val="2978749642"/>
                    </a:ext>
                  </a:extLst>
                </a:gridCol>
                <a:gridCol w="990161">
                  <a:extLst>
                    <a:ext uri="{9D8B030D-6E8A-4147-A177-3AD203B41FA5}">
                      <a16:colId xmlns:a16="http://schemas.microsoft.com/office/drawing/2014/main" val="2151386987"/>
                    </a:ext>
                  </a:extLst>
                </a:gridCol>
              </a:tblGrid>
              <a:tr h="224652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Analysis of Variance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698979"/>
                  </a:ext>
                </a:extLst>
              </a:tr>
              <a:tr h="40437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Source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DF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Sum of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Squares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Mean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Square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F Value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 err="1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Pr</a:t>
                      </a: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&gt; F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00736"/>
                  </a:ext>
                </a:extLst>
              </a:tr>
              <a:tr h="22465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Model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490.25276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23.34537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33.71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408844"/>
                  </a:ext>
                </a:extLst>
              </a:tr>
              <a:tr h="22465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Error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63419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43918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0.69250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09087"/>
                  </a:ext>
                </a:extLst>
              </a:tr>
              <a:tr h="18895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Corrected Total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63440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44408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94831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C1E7C5-93D2-4448-B171-2C683BA5E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432434"/>
              </p:ext>
            </p:extLst>
          </p:nvPr>
        </p:nvGraphicFramePr>
        <p:xfrm>
          <a:off x="838200" y="3510788"/>
          <a:ext cx="10515600" cy="2011680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370279445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5774322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0979473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16401645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8635196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9238420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1125066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077880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90617281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Summary of Backward Elimination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24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Step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Variable</a:t>
                      </a:r>
                      <a:b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Removed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Label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Number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Vars In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Partial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R-Square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Model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R-Square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C(p)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F Value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Pr &gt; F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0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q12_4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의류</a:t>
                      </a:r>
                      <a:endParaRPr lang="en-US" altLang="ko-KR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26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26.0250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0.8745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q13_9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소규모 상점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25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24.0534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0.03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0.8662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171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q13_7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명동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24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22.1125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0.06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0.8079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82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q13_6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이태원 시장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23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20.2249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0.7374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108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5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공항면세점</a:t>
                      </a:r>
                      <a:endParaRPr lang="en-US" altLang="ko-KR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22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19.5526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1.33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0.2492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566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피혁제품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19.2146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1.66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0.1973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141860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6353E5-4986-4A8B-AE25-382B31DD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0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33357" y="1066"/>
            <a:ext cx="12144091" cy="6858000"/>
            <a:chOff x="1" y="0"/>
            <a:chExt cx="12144091" cy="6858000"/>
          </a:xfrm>
        </p:grpSpPr>
        <p:grpSp>
          <p:nvGrpSpPr>
            <p:cNvPr id="4" name="그룹 3"/>
            <p:cNvGrpSpPr/>
            <p:nvPr/>
          </p:nvGrpSpPr>
          <p:grpSpPr>
            <a:xfrm>
              <a:off x="1" y="0"/>
              <a:ext cx="11387157" cy="6858000"/>
              <a:chOff x="1" y="0"/>
              <a:chExt cx="11387157" cy="6858000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1" y="0"/>
                <a:ext cx="4473173" cy="6858000"/>
                <a:chOff x="1" y="0"/>
                <a:chExt cx="4473173" cy="6858000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1" y="0"/>
                  <a:ext cx="4473173" cy="6858000"/>
                </a:xfrm>
                <a:prstGeom prst="rect">
                  <a:avLst/>
                </a:prstGeom>
                <a:solidFill>
                  <a:srgbClr val="B0D2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853" y="2474018"/>
                  <a:ext cx="2613467" cy="1907832"/>
                </a:xfrm>
                <a:prstGeom prst="rect">
                  <a:avLst/>
                </a:prstGeom>
              </p:spPr>
            </p:pic>
          </p:grpSp>
          <p:cxnSp>
            <p:nvCxnSpPr>
              <p:cNvPr id="41" name="직선 연결선 40"/>
              <p:cNvCxnSpPr/>
              <p:nvPr/>
            </p:nvCxnSpPr>
            <p:spPr>
              <a:xfrm>
                <a:off x="8434830" y="833158"/>
                <a:ext cx="2880000" cy="0"/>
              </a:xfrm>
              <a:prstGeom prst="line">
                <a:avLst/>
              </a:prstGeom>
              <a:ln w="12700">
                <a:solidFill>
                  <a:srgbClr val="B0D2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10202538" y="556159"/>
                <a:ext cx="11846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2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rgbClr val="B0D2D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 love Travel </a:t>
                </a:r>
                <a:r>
                  <a:rPr lang="ko-KR" altLang="en-US" sz="1200" dirty="0">
                    <a:ln>
                      <a:solidFill>
                        <a:srgbClr val="B0D2D3">
                          <a:alpha val="20000"/>
                        </a:srgbClr>
                      </a:solidFill>
                    </a:ln>
                    <a:solidFill>
                      <a:srgbClr val="B0D2D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♥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 rot="16200000">
              <a:off x="10816324" y="3321278"/>
              <a:ext cx="24400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2016. All right reserved by </a:t>
              </a:r>
              <a:r>
                <a:rPr lang="en-US" altLang="ko-KR" sz="800" dirty="0" err="1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BiBook</a:t>
              </a:r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DD53ED-E050-47CC-B131-E62F44C260E2}"/>
              </a:ext>
            </a:extLst>
          </p:cNvPr>
          <p:cNvSpPr txBox="1"/>
          <p:nvPr/>
        </p:nvSpPr>
        <p:spPr>
          <a:xfrm>
            <a:off x="4799856" y="1555219"/>
            <a:ext cx="69531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</a:t>
            </a:r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rgbClr val="9DC6C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rgbClr val="9DC6C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기초 통계량 분석</a:t>
            </a:r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rgbClr val="9DC6C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rgbClr val="9DC6C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여행객들이 중요시하는 한국여행에 대한 항목별 만족도 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인자분석</a:t>
            </a:r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rgbClr val="9DC6C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  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타겟층이 선호하는 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B0D2D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쇼핑장소</a:t>
            </a:r>
            <a:r>
              <a:rPr lang="en-US" altLang="ko-KR" sz="2000" b="1" dirty="0">
                <a:solidFill>
                  <a:srgbClr val="B0D2D3"/>
                </a:solidFill>
                <a:latin typeface="+mj-ea"/>
                <a:ea typeface="+mj-ea"/>
              </a:rPr>
              <a:t> •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B0D2D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품목의 관계 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다중대응분석</a:t>
            </a:r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rgbClr val="9DC6C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 startAt="5"/>
            </a:pP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쇼핑장소</a:t>
            </a:r>
            <a:r>
              <a:rPr lang="en-US" altLang="ko-KR" sz="2000" b="1" dirty="0">
                <a:solidFill>
                  <a:srgbClr val="B0D2D3"/>
                </a:solidFill>
                <a:latin typeface="+mj-ea"/>
                <a:ea typeface="+mj-ea"/>
              </a:rPr>
              <a:t> •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품목이 쇼핑만족도에</a:t>
            </a:r>
            <a:r>
              <a:rPr lang="en-US" altLang="ko-KR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미치는 영향 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다중회귀분석</a:t>
            </a:r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rgbClr val="9DC6C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eriod" startAt="6"/>
            </a:pP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보완해야할 쇼핑품목 파악 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정준상관분석</a:t>
            </a:r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rgbClr val="9DC6C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   </a:t>
            </a:r>
            <a:r>
              <a:rPr lang="ko-KR" altLang="en-US" sz="2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타겟층을 위한 상품개발</a:t>
            </a:r>
            <a:endParaRPr lang="en-US" altLang="ko-KR" sz="2000" b="1" dirty="0">
              <a:ln>
                <a:solidFill>
                  <a:srgbClr val="B0D2D3">
                    <a:alpha val="20000"/>
                  </a:srgbClr>
                </a:solidFill>
              </a:ln>
              <a:solidFill>
                <a:srgbClr val="9DC6C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400" b="1" dirty="0">
              <a:ln>
                <a:solidFill>
                  <a:srgbClr val="B0D2D3">
                    <a:alpha val="20000"/>
                  </a:srgb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F7ACB8-0C54-4BE5-BB60-34E13D13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36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다중회귀분석</a:t>
            </a:r>
            <a:r>
              <a:rPr lang="en-US" altLang="ko-KR" sz="3600" b="1" dirty="0">
                <a:latin typeface="+mj-ea"/>
                <a:ea typeface="+mj-ea"/>
              </a:rPr>
              <a:t>(2007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314BB6-D166-4E7B-B0D7-0AD563F05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493750"/>
              </p:ext>
            </p:extLst>
          </p:nvPr>
        </p:nvGraphicFramePr>
        <p:xfrm>
          <a:off x="119336" y="1342593"/>
          <a:ext cx="6260287" cy="5319960"/>
        </p:xfrm>
        <a:graphic>
          <a:graphicData uri="http://schemas.openxmlformats.org/drawingml/2006/table">
            <a:tbl>
              <a:tblPr/>
              <a:tblGrid>
                <a:gridCol w="622784">
                  <a:extLst>
                    <a:ext uri="{9D8B030D-6E8A-4147-A177-3AD203B41FA5}">
                      <a16:colId xmlns:a16="http://schemas.microsoft.com/office/drawing/2014/main" val="1500375471"/>
                    </a:ext>
                  </a:extLst>
                </a:gridCol>
                <a:gridCol w="1743944">
                  <a:extLst>
                    <a:ext uri="{9D8B030D-6E8A-4147-A177-3AD203B41FA5}">
                      <a16:colId xmlns:a16="http://schemas.microsoft.com/office/drawing/2014/main" val="1187603049"/>
                    </a:ext>
                  </a:extLst>
                </a:gridCol>
                <a:gridCol w="316251">
                  <a:extLst>
                    <a:ext uri="{9D8B030D-6E8A-4147-A177-3AD203B41FA5}">
                      <a16:colId xmlns:a16="http://schemas.microsoft.com/office/drawing/2014/main" val="2104145673"/>
                    </a:ext>
                  </a:extLst>
                </a:gridCol>
                <a:gridCol w="894327">
                  <a:extLst>
                    <a:ext uri="{9D8B030D-6E8A-4147-A177-3AD203B41FA5}">
                      <a16:colId xmlns:a16="http://schemas.microsoft.com/office/drawing/2014/main" val="2420702598"/>
                    </a:ext>
                  </a:extLst>
                </a:gridCol>
                <a:gridCol w="894327">
                  <a:extLst>
                    <a:ext uri="{9D8B030D-6E8A-4147-A177-3AD203B41FA5}">
                      <a16:colId xmlns:a16="http://schemas.microsoft.com/office/drawing/2014/main" val="2986562175"/>
                    </a:ext>
                  </a:extLst>
                </a:gridCol>
                <a:gridCol w="894327">
                  <a:extLst>
                    <a:ext uri="{9D8B030D-6E8A-4147-A177-3AD203B41FA5}">
                      <a16:colId xmlns:a16="http://schemas.microsoft.com/office/drawing/2014/main" val="2376231064"/>
                    </a:ext>
                  </a:extLst>
                </a:gridCol>
                <a:gridCol w="894327">
                  <a:extLst>
                    <a:ext uri="{9D8B030D-6E8A-4147-A177-3AD203B41FA5}">
                      <a16:colId xmlns:a16="http://schemas.microsoft.com/office/drawing/2014/main" val="3202500253"/>
                    </a:ext>
                  </a:extLst>
                </a:gridCol>
              </a:tblGrid>
              <a:tr h="211827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Parameter Estimates</a:t>
                      </a:r>
                    </a:p>
                  </a:txBody>
                  <a:tcPr marL="25008" marR="25008" marT="12504" marB="12504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95750"/>
                  </a:ext>
                </a:extLst>
              </a:tr>
              <a:tr h="3937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Variable</a:t>
                      </a:r>
                    </a:p>
                  </a:txBody>
                  <a:tcPr marL="25008" marR="25008" marT="12504" marB="12504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Label</a:t>
                      </a:r>
                    </a:p>
                  </a:txBody>
                  <a:tcPr marL="25008" marR="25008" marT="12504" marB="12504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DF</a:t>
                      </a:r>
                    </a:p>
                  </a:txBody>
                  <a:tcPr marL="25008" marR="25008" marT="12504" marB="12504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Parameter</a:t>
                      </a:r>
                      <a:b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Estimate</a:t>
                      </a:r>
                    </a:p>
                  </a:txBody>
                  <a:tcPr marL="25008" marR="25008" marT="12504" marB="12504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Standard</a:t>
                      </a:r>
                      <a:b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Error</a:t>
                      </a:r>
                    </a:p>
                  </a:txBody>
                  <a:tcPr marL="25008" marR="25008" marT="12504" marB="12504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t Value</a:t>
                      </a:r>
                    </a:p>
                  </a:txBody>
                  <a:tcPr marL="25008" marR="25008" marT="12504" marB="12504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Pr &gt; |t|</a:t>
                      </a:r>
                    </a:p>
                  </a:txBody>
                  <a:tcPr marL="25008" marR="25008" marT="12504" marB="12504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41698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Intercept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Intercept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4.06435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0.00833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487.83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266889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신발류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0.07322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0.01689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4.34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56498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실크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섬유류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0.05078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0.02425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2.09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0.0363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3955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술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-0.12505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0.01611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-7.76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26305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담배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-0.12829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0.01753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-7.32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5166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인삼 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/ 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한약재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-0.14974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0.01266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-11.83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82543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q12_8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김치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-0.19342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0.01366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-14.16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92362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q12_9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식료품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-0.15368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0.01233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-12.46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882956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q12_10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향수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화장품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-0.06705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0.01377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-4.87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11365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보석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/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액세서리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-0.06694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0.01552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-4.31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9420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시계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0.05415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0.03082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1.76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0.0789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70592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음반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 DVD</a:t>
                      </a:r>
                      <a:endParaRPr lang="ko-KR" altLang="en-US" sz="10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-0.06079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0.02635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-2.31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0.0211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280860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q12_14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인형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장난감 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/ 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게임기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-0.08327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0.01944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-4.28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92182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전자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전기제품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0.07423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0.02033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3.65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694217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자기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도자기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0.06423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0.02026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3.17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0.0015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790324"/>
                  </a:ext>
                </a:extLst>
              </a:tr>
              <a:tr h="2659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 err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전통민예품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칠기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목각제품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-0.11839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0.01828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-6.48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1487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q12_18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서적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잡지</a:t>
                      </a:r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000" b="0" i="0" dirty="0" err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문구류</a:t>
                      </a:r>
                      <a:endParaRPr lang="ko-KR" altLang="en-US" sz="10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-0.08739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0.02220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-3.94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00785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시내면세점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-0.04602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0.01340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-3.44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79298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백화점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0.02114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0.01030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2.05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0.0402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234984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q13_4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남대문시장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0.05827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0.01247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4.67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51821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q13_5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동대문시장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0.02686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0.01078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2.49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0.0127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321621"/>
                  </a:ext>
                </a:extLst>
              </a:tr>
              <a:tr h="2118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q13_8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인사동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0.07326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0.01663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4.40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0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5008" marR="25008" marT="12504" marB="12504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7242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AE1A34-DB89-40B8-B311-05A7D91EA305}"/>
              </a:ext>
            </a:extLst>
          </p:cNvPr>
          <p:cNvSpPr txBox="1"/>
          <p:nvPr/>
        </p:nvSpPr>
        <p:spPr>
          <a:xfrm>
            <a:off x="6849439" y="1393494"/>
            <a:ext cx="4626804" cy="490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&lt;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 만족도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신발류를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0.07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섬유류를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시계를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0.05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도자기를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0.06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동대문시장에서 쇼핑을 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&lt;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 만족도 </a:t>
            </a:r>
            <a:r>
              <a:rPr lang="ko-KR" altLang="en-US" sz="1400" dirty="0">
                <a:solidFill>
                  <a:srgbClr val="00B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감소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한약재를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0.14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식료품을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0.15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화장품을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0.06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액세서리를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0.06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DVD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0.06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전통민예품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칠기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목각제품을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시내면세에서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쇼핑을 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0.04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74B181-B5A6-4DEB-8D93-B2C7B2DDE3C6}"/>
              </a:ext>
            </a:extLst>
          </p:cNvPr>
          <p:cNvSpPr/>
          <p:nvPr/>
        </p:nvSpPr>
        <p:spPr>
          <a:xfrm>
            <a:off x="3128685" y="2132856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ABCFBE-AB74-43F6-8B6E-8ACC6E7FBFC1}"/>
              </a:ext>
            </a:extLst>
          </p:cNvPr>
          <p:cNvSpPr/>
          <p:nvPr/>
        </p:nvSpPr>
        <p:spPr>
          <a:xfrm>
            <a:off x="3112222" y="2379901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63BC0-9AED-462F-A6B5-E8D4E4B8DE60}"/>
              </a:ext>
            </a:extLst>
          </p:cNvPr>
          <p:cNvSpPr/>
          <p:nvPr/>
        </p:nvSpPr>
        <p:spPr>
          <a:xfrm>
            <a:off x="3112222" y="4041669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3A1A67-15F8-458F-8D4C-E4ADEE47C697}"/>
              </a:ext>
            </a:extLst>
          </p:cNvPr>
          <p:cNvSpPr/>
          <p:nvPr/>
        </p:nvSpPr>
        <p:spPr>
          <a:xfrm>
            <a:off x="3112222" y="6189741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C1CE9E-350A-4BF0-BD3C-D2205C507315}"/>
              </a:ext>
            </a:extLst>
          </p:cNvPr>
          <p:cNvSpPr/>
          <p:nvPr/>
        </p:nvSpPr>
        <p:spPr>
          <a:xfrm>
            <a:off x="3104978" y="4921747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7BDB3F-DDBD-49C3-85A8-7A374E8AC094}"/>
              </a:ext>
            </a:extLst>
          </p:cNvPr>
          <p:cNvSpPr/>
          <p:nvPr/>
        </p:nvSpPr>
        <p:spPr>
          <a:xfrm>
            <a:off x="3112222" y="3029593"/>
            <a:ext cx="5760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D0234-CC72-4DCD-B59B-5769B22C1417}"/>
              </a:ext>
            </a:extLst>
          </p:cNvPr>
          <p:cNvSpPr/>
          <p:nvPr/>
        </p:nvSpPr>
        <p:spPr>
          <a:xfrm>
            <a:off x="3104978" y="4272055"/>
            <a:ext cx="5760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CAC1BA-9D86-467E-BD88-3571B83C43F2}"/>
              </a:ext>
            </a:extLst>
          </p:cNvPr>
          <p:cNvSpPr/>
          <p:nvPr/>
        </p:nvSpPr>
        <p:spPr>
          <a:xfrm>
            <a:off x="3128685" y="5601748"/>
            <a:ext cx="5760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01E755-DB25-4638-92ED-B724D40D2B2C}"/>
              </a:ext>
            </a:extLst>
          </p:cNvPr>
          <p:cNvSpPr/>
          <p:nvPr/>
        </p:nvSpPr>
        <p:spPr>
          <a:xfrm>
            <a:off x="3114458" y="5143118"/>
            <a:ext cx="5760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337F60-42D9-4C30-94C4-64F25599B657}"/>
              </a:ext>
            </a:extLst>
          </p:cNvPr>
          <p:cNvSpPr/>
          <p:nvPr/>
        </p:nvSpPr>
        <p:spPr>
          <a:xfrm>
            <a:off x="3103700" y="3439189"/>
            <a:ext cx="5760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BA0CC0-13D8-4BA4-9E35-C24EE209E2C1}"/>
              </a:ext>
            </a:extLst>
          </p:cNvPr>
          <p:cNvSpPr/>
          <p:nvPr/>
        </p:nvSpPr>
        <p:spPr>
          <a:xfrm>
            <a:off x="3103700" y="3656265"/>
            <a:ext cx="5760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856BAC-7C06-4647-8917-5A733850C4C9}"/>
              </a:ext>
            </a:extLst>
          </p:cNvPr>
          <p:cNvSpPr/>
          <p:nvPr/>
        </p:nvSpPr>
        <p:spPr>
          <a:xfrm>
            <a:off x="3112222" y="3830682"/>
            <a:ext cx="5760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A16341-EDBF-4067-A415-A4CB17CB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33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다중회귀분석</a:t>
            </a:r>
            <a:r>
              <a:rPr lang="en-US" altLang="ko-KR" sz="3600" b="1" dirty="0">
                <a:latin typeface="+mj-ea"/>
                <a:ea typeface="+mj-ea"/>
              </a:rPr>
              <a:t>(2009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8FC8A-A953-4B52-93A8-A943CD8E86A5}"/>
              </a:ext>
            </a:extLst>
          </p:cNvPr>
          <p:cNvSpPr txBox="1"/>
          <p:nvPr/>
        </p:nvSpPr>
        <p:spPr>
          <a:xfrm>
            <a:off x="2823484" y="5987018"/>
            <a:ext cx="626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후진소거법에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의해 유의수준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변수가 제거되었다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CF220-2E6D-4DF1-AC28-023F157E61E4}"/>
              </a:ext>
            </a:extLst>
          </p:cNvPr>
          <p:cNvSpPr txBox="1"/>
          <p:nvPr/>
        </p:nvSpPr>
        <p:spPr>
          <a:xfrm>
            <a:off x="1847528" y="1440843"/>
            <a:ext cx="8211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112277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Backward Elimination: Step 6</a:t>
            </a:r>
          </a:p>
          <a:p>
            <a:pPr algn="ctr"/>
            <a:r>
              <a:rPr lang="en-US" altLang="ko-KR" sz="1200" b="1" i="0" dirty="0">
                <a:solidFill>
                  <a:srgbClr val="112277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Variable q13_7 Removed: R-Square = 0.0084 and C(p) = 24.1150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013FD5-FA7C-413E-9CC5-12F60344073B}"/>
              </a:ext>
            </a:extLst>
          </p:cNvPr>
          <p:cNvGraphicFramePr>
            <a:graphicFrameLocks noGrp="1"/>
          </p:cNvGraphicFramePr>
          <p:nvPr/>
        </p:nvGraphicFramePr>
        <p:xfrm>
          <a:off x="2229378" y="2074278"/>
          <a:ext cx="8029500" cy="1325880"/>
        </p:xfrm>
        <a:graphic>
          <a:graphicData uri="http://schemas.openxmlformats.org/drawingml/2006/table">
            <a:tbl>
              <a:tblPr/>
              <a:tblGrid>
                <a:gridCol w="1338250">
                  <a:extLst>
                    <a:ext uri="{9D8B030D-6E8A-4147-A177-3AD203B41FA5}">
                      <a16:colId xmlns:a16="http://schemas.microsoft.com/office/drawing/2014/main" val="1789140272"/>
                    </a:ext>
                  </a:extLst>
                </a:gridCol>
                <a:gridCol w="1338250">
                  <a:extLst>
                    <a:ext uri="{9D8B030D-6E8A-4147-A177-3AD203B41FA5}">
                      <a16:colId xmlns:a16="http://schemas.microsoft.com/office/drawing/2014/main" val="2575159171"/>
                    </a:ext>
                  </a:extLst>
                </a:gridCol>
                <a:gridCol w="1338250">
                  <a:extLst>
                    <a:ext uri="{9D8B030D-6E8A-4147-A177-3AD203B41FA5}">
                      <a16:colId xmlns:a16="http://schemas.microsoft.com/office/drawing/2014/main" val="3799591308"/>
                    </a:ext>
                  </a:extLst>
                </a:gridCol>
                <a:gridCol w="1338250">
                  <a:extLst>
                    <a:ext uri="{9D8B030D-6E8A-4147-A177-3AD203B41FA5}">
                      <a16:colId xmlns:a16="http://schemas.microsoft.com/office/drawing/2014/main" val="2333749942"/>
                    </a:ext>
                  </a:extLst>
                </a:gridCol>
                <a:gridCol w="1338250">
                  <a:extLst>
                    <a:ext uri="{9D8B030D-6E8A-4147-A177-3AD203B41FA5}">
                      <a16:colId xmlns:a16="http://schemas.microsoft.com/office/drawing/2014/main" val="1393807700"/>
                    </a:ext>
                  </a:extLst>
                </a:gridCol>
                <a:gridCol w="1338250">
                  <a:extLst>
                    <a:ext uri="{9D8B030D-6E8A-4147-A177-3AD203B41FA5}">
                      <a16:colId xmlns:a16="http://schemas.microsoft.com/office/drawing/2014/main" val="2309234634"/>
                    </a:ext>
                  </a:extLst>
                </a:gridCol>
              </a:tblGrid>
              <a:tr h="218752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Analysis of Variance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760889"/>
                  </a:ext>
                </a:extLst>
              </a:tr>
              <a:tr h="393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Source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DF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Sum of</a:t>
                      </a:r>
                      <a:b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Squares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Mean</a:t>
                      </a:r>
                      <a:b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Square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F Value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 err="1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Pr</a:t>
                      </a: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&gt; F</a:t>
                      </a:r>
                    </a:p>
                  </a:txBody>
                  <a:tcPr marL="45720" marR="45720" marT="22860" marB="2286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30455"/>
                  </a:ext>
                </a:extLst>
              </a:tr>
              <a:tr h="21875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Model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22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377.09660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17.14075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26.50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545546"/>
                  </a:ext>
                </a:extLst>
              </a:tr>
              <a:tr h="21875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Error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69150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44720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0.64671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13936"/>
                  </a:ext>
                </a:extLst>
              </a:tr>
              <a:tr h="21875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Corrected Total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69172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45097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45720" marR="45720" marT="22860" marB="2286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37005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40071F-AC34-414B-9DD0-89B8E1DCD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041831"/>
              </p:ext>
            </p:extLst>
          </p:nvPr>
        </p:nvGraphicFramePr>
        <p:xfrm>
          <a:off x="766436" y="3571928"/>
          <a:ext cx="10515600" cy="2011680"/>
        </p:xfrm>
        <a:graphic>
          <a:graphicData uri="http://schemas.openxmlformats.org/drawingml/2006/table">
            <a:tbl>
              <a:tblPr/>
              <a:tblGrid>
                <a:gridCol w="721052">
                  <a:extLst>
                    <a:ext uri="{9D8B030D-6E8A-4147-A177-3AD203B41FA5}">
                      <a16:colId xmlns:a16="http://schemas.microsoft.com/office/drawing/2014/main" val="120771104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691071488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176110240"/>
                    </a:ext>
                  </a:extLst>
                </a:gridCol>
                <a:gridCol w="784196">
                  <a:extLst>
                    <a:ext uri="{9D8B030D-6E8A-4147-A177-3AD203B41FA5}">
                      <a16:colId xmlns:a16="http://schemas.microsoft.com/office/drawing/2014/main" val="15079559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16053419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89224905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91909065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28654345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92832674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Summary of Backward Elimination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03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Step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Variable</a:t>
                      </a:r>
                      <a:b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Removed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Label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Number</a:t>
                      </a:r>
                      <a:b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Vars In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Partial</a:t>
                      </a:r>
                      <a:b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R-Square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Model</a:t>
                      </a:r>
                      <a:b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R-Square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C(p)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F Value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dirty="0" err="1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Pr</a:t>
                      </a: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&gt; F</a:t>
                      </a:r>
                    </a:p>
                  </a:txBody>
                  <a:tcPr marL="45720" marR="45720" marT="22860" marB="2286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8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q14_9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소규모상점</a:t>
                      </a:r>
                      <a:endParaRPr lang="en-US" altLang="ko-KR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27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0.0085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27.1015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0.7500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00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q13_8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김치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26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0.0084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26.1418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1.04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0.3078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281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q13_6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담배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25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0.0084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25.1020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0.96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0.3271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9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q13_17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  <a:r>
                        <a:rPr lang="ko-KR" altLang="en-US" sz="1200" b="0" i="0" dirty="0" err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전통민예품</a:t>
                      </a:r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칠기</a:t>
                      </a:r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목각제품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0.0084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24.1307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1.03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0.3105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58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5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q14_2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시내면세점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23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0.0084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24.0750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1.94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0.1632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577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q13_7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인삼</a:t>
                      </a:r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한약재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22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0.0084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24.1150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2.04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0.1532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8703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6D2DAD-1404-4CA6-8991-03FEFCAF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1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다중회귀분석</a:t>
            </a:r>
            <a:r>
              <a:rPr lang="en-US" altLang="ko-KR" sz="3600" b="1" dirty="0">
                <a:latin typeface="+mj-ea"/>
                <a:ea typeface="+mj-ea"/>
              </a:rPr>
              <a:t>(2009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5D55C88-B60B-4D89-8D31-4DD20D0EF61B}"/>
              </a:ext>
            </a:extLst>
          </p:cNvPr>
          <p:cNvGraphicFramePr>
            <a:graphicFrameLocks noGrp="1"/>
          </p:cNvGraphicFramePr>
          <p:nvPr/>
        </p:nvGraphicFramePr>
        <p:xfrm>
          <a:off x="117679" y="1455918"/>
          <a:ext cx="6192690" cy="5099595"/>
        </p:xfrm>
        <a:graphic>
          <a:graphicData uri="http://schemas.openxmlformats.org/drawingml/2006/table">
            <a:tbl>
              <a:tblPr/>
              <a:tblGrid>
                <a:gridCol w="884670">
                  <a:extLst>
                    <a:ext uri="{9D8B030D-6E8A-4147-A177-3AD203B41FA5}">
                      <a16:colId xmlns:a16="http://schemas.microsoft.com/office/drawing/2014/main" val="1902656766"/>
                    </a:ext>
                  </a:extLst>
                </a:gridCol>
                <a:gridCol w="1275570">
                  <a:extLst>
                    <a:ext uri="{9D8B030D-6E8A-4147-A177-3AD203B41FA5}">
                      <a16:colId xmlns:a16="http://schemas.microsoft.com/office/drawing/2014/main" val="3735399929"/>
                    </a:ext>
                  </a:extLst>
                </a:gridCol>
                <a:gridCol w="493770">
                  <a:extLst>
                    <a:ext uri="{9D8B030D-6E8A-4147-A177-3AD203B41FA5}">
                      <a16:colId xmlns:a16="http://schemas.microsoft.com/office/drawing/2014/main" val="4258810017"/>
                    </a:ext>
                  </a:extLst>
                </a:gridCol>
                <a:gridCol w="884670">
                  <a:extLst>
                    <a:ext uri="{9D8B030D-6E8A-4147-A177-3AD203B41FA5}">
                      <a16:colId xmlns:a16="http://schemas.microsoft.com/office/drawing/2014/main" val="2196419531"/>
                    </a:ext>
                  </a:extLst>
                </a:gridCol>
                <a:gridCol w="884670">
                  <a:extLst>
                    <a:ext uri="{9D8B030D-6E8A-4147-A177-3AD203B41FA5}">
                      <a16:colId xmlns:a16="http://schemas.microsoft.com/office/drawing/2014/main" val="4138462970"/>
                    </a:ext>
                  </a:extLst>
                </a:gridCol>
                <a:gridCol w="884670">
                  <a:extLst>
                    <a:ext uri="{9D8B030D-6E8A-4147-A177-3AD203B41FA5}">
                      <a16:colId xmlns:a16="http://schemas.microsoft.com/office/drawing/2014/main" val="814405420"/>
                    </a:ext>
                  </a:extLst>
                </a:gridCol>
                <a:gridCol w="884670">
                  <a:extLst>
                    <a:ext uri="{9D8B030D-6E8A-4147-A177-3AD203B41FA5}">
                      <a16:colId xmlns:a16="http://schemas.microsoft.com/office/drawing/2014/main" val="2786564316"/>
                    </a:ext>
                  </a:extLst>
                </a:gridCol>
              </a:tblGrid>
              <a:tr h="357102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Parameter Estimates</a:t>
                      </a:r>
                    </a:p>
                  </a:txBody>
                  <a:tcPr marL="24041" marR="24041" marT="12020" marB="1202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065854"/>
                  </a:ext>
                </a:extLst>
              </a:tr>
              <a:tr h="354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Variable</a:t>
                      </a:r>
                    </a:p>
                  </a:txBody>
                  <a:tcPr marL="24041" marR="24041" marT="12020" marB="1202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Label</a:t>
                      </a:r>
                    </a:p>
                  </a:txBody>
                  <a:tcPr marL="24041" marR="24041" marT="12020" marB="1202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DF</a:t>
                      </a:r>
                    </a:p>
                  </a:txBody>
                  <a:tcPr marL="24041" marR="24041" marT="12020" marB="1202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Parameter</a:t>
                      </a:r>
                      <a:b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Estimate</a:t>
                      </a:r>
                    </a:p>
                  </a:txBody>
                  <a:tcPr marL="24041" marR="24041" marT="12020" marB="1202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Standard</a:t>
                      </a:r>
                      <a:b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Error</a:t>
                      </a:r>
                    </a:p>
                  </a:txBody>
                  <a:tcPr marL="24041" marR="24041" marT="12020" marB="1202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t Value</a:t>
                      </a:r>
                    </a:p>
                  </a:txBody>
                  <a:tcPr marL="24041" marR="24041" marT="12020" marB="1202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dirty="0" err="1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Pr</a:t>
                      </a:r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&gt; |t|</a:t>
                      </a:r>
                    </a:p>
                  </a:txBody>
                  <a:tcPr marL="24041" marR="24041" marT="12020" marB="12020" anchor="b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95395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Intercept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Intercept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4.01432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0.00794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505.87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810080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피혁제품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0.16099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0.01790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8.99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851755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신발류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0.18367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0.01419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12.94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041175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실크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섬유류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0.19604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0.02400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8.17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216428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의류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0.12541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0.00992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12.64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839056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q13_5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술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0.04127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0.01587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2.60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0.0093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719186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식료품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0.03279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0.01102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2.97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0.0029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903595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q13_10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향수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화장품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0.08409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0.01040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8.09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840554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보석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/</a:t>
                      </a:r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액세서리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0.13313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0.01415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9.41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603762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시계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0.15531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0.02980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5.21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58467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음반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,DVD</a:t>
                      </a:r>
                      <a:endParaRPr lang="ko-KR" altLang="en-US" sz="9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0.15348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0.02655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5.78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21092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인형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장난감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게임기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-0.06782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0.01888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-3.59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793526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q13_15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전자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전기제품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0.09035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0.01727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5.23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46835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q13_16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자기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도자기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0.16623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0.02086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7.97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071300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q13_18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서적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잡지</a:t>
                      </a:r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900" b="0" i="0" dirty="0" err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문구류</a:t>
                      </a:r>
                      <a:endParaRPr lang="ko-KR" altLang="en-US" sz="9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0.05884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0.02241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2.63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0.0087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84971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q13_19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스타관련상품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0.05551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0.03287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1.69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0.0913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34207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공항면세점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0.02820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0.00903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3.12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0.0018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042278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백화점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0.03358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0.01072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3.13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0.0017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73759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남대문시장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0.07903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0.01233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6.41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136840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q14_5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동대문시장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0.05763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0.01048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5.50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99326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q14_6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이태원시장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0.04094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0.01698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2.41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0.0159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68941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q14_7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명동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0.07622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0.01052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7.24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2011"/>
                  </a:ext>
                </a:extLst>
              </a:tr>
              <a:tr h="190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q14_8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인사동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0.07609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0.01582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4.81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9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041" marR="24041" marT="12020" marB="12020">
                    <a:lnL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6254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53160F1-9694-4AFC-8DDC-7BB305DBCB4A}"/>
              </a:ext>
            </a:extLst>
          </p:cNvPr>
          <p:cNvSpPr/>
          <p:nvPr/>
        </p:nvSpPr>
        <p:spPr>
          <a:xfrm>
            <a:off x="3071664" y="2330851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B3BA8B-CDF0-4616-9D75-5FDEFD997286}"/>
              </a:ext>
            </a:extLst>
          </p:cNvPr>
          <p:cNvSpPr/>
          <p:nvPr/>
        </p:nvSpPr>
        <p:spPr>
          <a:xfrm>
            <a:off x="3071664" y="2522438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BE6C4F-CE2E-4484-A5B3-891D85286856}"/>
              </a:ext>
            </a:extLst>
          </p:cNvPr>
          <p:cNvSpPr/>
          <p:nvPr/>
        </p:nvSpPr>
        <p:spPr>
          <a:xfrm>
            <a:off x="3071664" y="2719793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5DE76-47FB-4450-ADAB-7AE24337788A}"/>
              </a:ext>
            </a:extLst>
          </p:cNvPr>
          <p:cNvSpPr/>
          <p:nvPr/>
        </p:nvSpPr>
        <p:spPr>
          <a:xfrm>
            <a:off x="3095372" y="2930049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3FBF54-531B-4259-88E8-6260835A1703}"/>
              </a:ext>
            </a:extLst>
          </p:cNvPr>
          <p:cNvSpPr/>
          <p:nvPr/>
        </p:nvSpPr>
        <p:spPr>
          <a:xfrm>
            <a:off x="3063099" y="3337660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9A0B6-E6E5-4821-9F58-1014300DF885}"/>
              </a:ext>
            </a:extLst>
          </p:cNvPr>
          <p:cNvSpPr/>
          <p:nvPr/>
        </p:nvSpPr>
        <p:spPr>
          <a:xfrm>
            <a:off x="3088345" y="3536677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3D04C5-05EC-49EA-AC2A-E78AB62BFCE2}"/>
              </a:ext>
            </a:extLst>
          </p:cNvPr>
          <p:cNvSpPr/>
          <p:nvPr/>
        </p:nvSpPr>
        <p:spPr>
          <a:xfrm>
            <a:off x="3063099" y="3700307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F612A5-9F58-4C22-9252-9F62E42506C4}"/>
              </a:ext>
            </a:extLst>
          </p:cNvPr>
          <p:cNvSpPr/>
          <p:nvPr/>
        </p:nvSpPr>
        <p:spPr>
          <a:xfrm>
            <a:off x="3063099" y="3891894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D8CBE7-F903-489F-BCB8-C5663C6F1C17}"/>
              </a:ext>
            </a:extLst>
          </p:cNvPr>
          <p:cNvSpPr/>
          <p:nvPr/>
        </p:nvSpPr>
        <p:spPr>
          <a:xfrm>
            <a:off x="3071664" y="4096576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CAAC77-67FF-42FB-A870-583EA3BF1049}"/>
              </a:ext>
            </a:extLst>
          </p:cNvPr>
          <p:cNvSpPr/>
          <p:nvPr/>
        </p:nvSpPr>
        <p:spPr>
          <a:xfrm>
            <a:off x="3063099" y="4656475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C3CF01-0677-4298-998B-0148F44390A9}"/>
              </a:ext>
            </a:extLst>
          </p:cNvPr>
          <p:cNvSpPr/>
          <p:nvPr/>
        </p:nvSpPr>
        <p:spPr>
          <a:xfrm>
            <a:off x="3054534" y="5030987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BC1BC0-1C37-4D68-B088-FC4B8676FB81}"/>
              </a:ext>
            </a:extLst>
          </p:cNvPr>
          <p:cNvSpPr/>
          <p:nvPr/>
        </p:nvSpPr>
        <p:spPr>
          <a:xfrm>
            <a:off x="3054534" y="5798668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EACD56-EF51-4A8B-8CDC-DE6E32A3303E}"/>
              </a:ext>
            </a:extLst>
          </p:cNvPr>
          <p:cNvSpPr/>
          <p:nvPr/>
        </p:nvSpPr>
        <p:spPr>
          <a:xfrm>
            <a:off x="3052995" y="6007049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6AF8F-B94D-4E5C-B02E-4B0AA57B0806}"/>
              </a:ext>
            </a:extLst>
          </p:cNvPr>
          <p:cNvSpPr/>
          <p:nvPr/>
        </p:nvSpPr>
        <p:spPr>
          <a:xfrm>
            <a:off x="3047507" y="6190905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8B835-CD9A-4AD0-B78C-E27BE182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3AFA1B-0ECE-4287-8DB9-24CDC11F1FF5}"/>
              </a:ext>
            </a:extLst>
          </p:cNvPr>
          <p:cNvSpPr txBox="1"/>
          <p:nvPr/>
        </p:nvSpPr>
        <p:spPr>
          <a:xfrm>
            <a:off x="6649129" y="1446010"/>
            <a:ext cx="6036378" cy="5301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&lt;  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쇼핑만족도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&gt;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피혁 제품을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0.16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신발류를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0.18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섬유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0.20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0.13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식료품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0.03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화장품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0.08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액세서리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0.13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0.16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/DVD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0.15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자기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도자기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0.17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스타관련상품 구매했을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0.06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동대문시장에서 쇼핑했을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0.06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이태원시장에서 쇼핑했을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0.04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명동에서 쇼핑했을 때 만족도가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0.08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340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다중회귀분석</a:t>
            </a:r>
            <a:r>
              <a:rPr lang="en-US" altLang="ko-KR" sz="3600" b="1" dirty="0">
                <a:latin typeface="+mj-ea"/>
                <a:ea typeface="+mj-ea"/>
              </a:rPr>
              <a:t>(2011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BC09A8D-EEFA-44AA-9131-317888488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821" y="1256414"/>
            <a:ext cx="4994355" cy="544971"/>
          </a:xfrm>
          <a:prstGeom prst="rect">
            <a:avLst/>
          </a:prstGeom>
          <a:solidFill>
            <a:srgbClr val="FAFB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b="1" i="0" dirty="0">
                <a:solidFill>
                  <a:srgbClr val="112277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Backward Elimination: Step 9</a:t>
            </a:r>
          </a:p>
          <a:p>
            <a:pPr algn="ctr"/>
            <a:r>
              <a:rPr lang="en-US" altLang="ko-KR" sz="1100" b="1" i="0" dirty="0">
                <a:solidFill>
                  <a:srgbClr val="112277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Variable q14_7 Removed: R-Square = 0.0114 and C(p) = 16.8435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8FC8A-A953-4B52-93A8-A943CD8E86A5}"/>
              </a:ext>
            </a:extLst>
          </p:cNvPr>
          <p:cNvSpPr txBox="1"/>
          <p:nvPr/>
        </p:nvSpPr>
        <p:spPr>
          <a:xfrm>
            <a:off x="2931366" y="6021163"/>
            <a:ext cx="6317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후진 소거법에 의해 유의수준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변수가 제거되었다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3DD17E-E888-4F6E-B71B-40FC49E10D31}"/>
              </a:ext>
            </a:extLst>
          </p:cNvPr>
          <p:cNvGraphicFramePr>
            <a:graphicFrameLocks noGrp="1"/>
          </p:cNvGraphicFramePr>
          <p:nvPr/>
        </p:nvGraphicFramePr>
        <p:xfrm>
          <a:off x="1391416" y="3057799"/>
          <a:ext cx="9397656" cy="2613660"/>
        </p:xfrm>
        <a:graphic>
          <a:graphicData uri="http://schemas.openxmlformats.org/drawingml/2006/table">
            <a:tbl>
              <a:tblPr/>
              <a:tblGrid>
                <a:gridCol w="458044">
                  <a:extLst>
                    <a:ext uri="{9D8B030D-6E8A-4147-A177-3AD203B41FA5}">
                      <a16:colId xmlns:a16="http://schemas.microsoft.com/office/drawing/2014/main" val="131196698"/>
                    </a:ext>
                  </a:extLst>
                </a:gridCol>
                <a:gridCol w="910108">
                  <a:extLst>
                    <a:ext uri="{9D8B030D-6E8A-4147-A177-3AD203B41FA5}">
                      <a16:colId xmlns:a16="http://schemas.microsoft.com/office/drawing/2014/main" val="89306223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494116238"/>
                    </a:ext>
                  </a:extLst>
                </a:gridCol>
                <a:gridCol w="648344">
                  <a:extLst>
                    <a:ext uri="{9D8B030D-6E8A-4147-A177-3AD203B41FA5}">
                      <a16:colId xmlns:a16="http://schemas.microsoft.com/office/drawing/2014/main" val="466144418"/>
                    </a:ext>
                  </a:extLst>
                </a:gridCol>
                <a:gridCol w="1044184">
                  <a:extLst>
                    <a:ext uri="{9D8B030D-6E8A-4147-A177-3AD203B41FA5}">
                      <a16:colId xmlns:a16="http://schemas.microsoft.com/office/drawing/2014/main" val="3558839608"/>
                    </a:ext>
                  </a:extLst>
                </a:gridCol>
                <a:gridCol w="1044184">
                  <a:extLst>
                    <a:ext uri="{9D8B030D-6E8A-4147-A177-3AD203B41FA5}">
                      <a16:colId xmlns:a16="http://schemas.microsoft.com/office/drawing/2014/main" val="2773913879"/>
                    </a:ext>
                  </a:extLst>
                </a:gridCol>
                <a:gridCol w="1044184">
                  <a:extLst>
                    <a:ext uri="{9D8B030D-6E8A-4147-A177-3AD203B41FA5}">
                      <a16:colId xmlns:a16="http://schemas.microsoft.com/office/drawing/2014/main" val="1023584757"/>
                    </a:ext>
                  </a:extLst>
                </a:gridCol>
                <a:gridCol w="1044184">
                  <a:extLst>
                    <a:ext uri="{9D8B030D-6E8A-4147-A177-3AD203B41FA5}">
                      <a16:colId xmlns:a16="http://schemas.microsoft.com/office/drawing/2014/main" val="3567414517"/>
                    </a:ext>
                  </a:extLst>
                </a:gridCol>
                <a:gridCol w="1044184">
                  <a:extLst>
                    <a:ext uri="{9D8B030D-6E8A-4147-A177-3AD203B41FA5}">
                      <a16:colId xmlns:a16="http://schemas.microsoft.com/office/drawing/2014/main" val="327024787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Summary of Backward Elimination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2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Step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Variable</a:t>
                      </a:r>
                      <a:b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Removed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Label</a:t>
                      </a:r>
                      <a:endParaRPr lang="en-US" sz="1200" b="1" i="0" dirty="0">
                        <a:solidFill>
                          <a:srgbClr val="112277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Number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Vars In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Partial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R-Square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Model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R-Square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C(p)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F Value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Pr &gt; F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974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q14b_3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백화점</a:t>
                      </a:r>
                      <a:endParaRPr lang="en-US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26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26.0004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0.9840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785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향수</a:t>
                      </a:r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화장품</a:t>
                      </a:r>
                      <a:endParaRPr lang="en-US" altLang="ko-KR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24.0441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0.04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0.8344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83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q14_9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김치</a:t>
                      </a:r>
                      <a:endParaRPr lang="en-US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24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22.1902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0.7023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8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q14b_4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남대문 시장</a:t>
                      </a:r>
                      <a:endParaRPr lang="en-US" altLang="ko-KR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23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20.3633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0.17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0.6773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851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q14b_7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명동</a:t>
                      </a:r>
                      <a:endParaRPr lang="en-US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22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18.5372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0.17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0.6767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90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인형</a:t>
                      </a:r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장난감</a:t>
                      </a:r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게임기</a:t>
                      </a:r>
                      <a:endParaRPr lang="en-US" altLang="ko-KR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21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17.2621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0.72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0.3945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3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7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q14_18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전통 민예품</a:t>
                      </a:r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칠기</a:t>
                      </a:r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목각제품</a:t>
                      </a:r>
                      <a:endParaRPr lang="en-US" altLang="ko-KR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16.6792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1.42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0.2339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87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q14_17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자기</a:t>
                      </a:r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도자기</a:t>
                      </a:r>
                      <a:endParaRPr lang="en-US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19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16.3523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1.67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0.1958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99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9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q14_7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시계</a:t>
                      </a:r>
                      <a:endParaRPr lang="en-US" sz="1200" b="0" i="0" dirty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18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0.0114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16.8435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2.49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0.1145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40983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D69FC5-7CA2-46B9-BA57-C865F0931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567580"/>
              </p:ext>
            </p:extLst>
          </p:nvPr>
        </p:nvGraphicFramePr>
        <p:xfrm>
          <a:off x="2477812" y="1700808"/>
          <a:ext cx="7224864" cy="1287780"/>
        </p:xfrm>
        <a:graphic>
          <a:graphicData uri="http://schemas.openxmlformats.org/drawingml/2006/table">
            <a:tbl>
              <a:tblPr/>
              <a:tblGrid>
                <a:gridCol w="1204144">
                  <a:extLst>
                    <a:ext uri="{9D8B030D-6E8A-4147-A177-3AD203B41FA5}">
                      <a16:colId xmlns:a16="http://schemas.microsoft.com/office/drawing/2014/main" val="1208420377"/>
                    </a:ext>
                  </a:extLst>
                </a:gridCol>
                <a:gridCol w="1204144">
                  <a:extLst>
                    <a:ext uri="{9D8B030D-6E8A-4147-A177-3AD203B41FA5}">
                      <a16:colId xmlns:a16="http://schemas.microsoft.com/office/drawing/2014/main" val="399037220"/>
                    </a:ext>
                  </a:extLst>
                </a:gridCol>
                <a:gridCol w="1204144">
                  <a:extLst>
                    <a:ext uri="{9D8B030D-6E8A-4147-A177-3AD203B41FA5}">
                      <a16:colId xmlns:a16="http://schemas.microsoft.com/office/drawing/2014/main" val="101612055"/>
                    </a:ext>
                  </a:extLst>
                </a:gridCol>
                <a:gridCol w="1204144">
                  <a:extLst>
                    <a:ext uri="{9D8B030D-6E8A-4147-A177-3AD203B41FA5}">
                      <a16:colId xmlns:a16="http://schemas.microsoft.com/office/drawing/2014/main" val="2759073875"/>
                    </a:ext>
                  </a:extLst>
                </a:gridCol>
                <a:gridCol w="1204144">
                  <a:extLst>
                    <a:ext uri="{9D8B030D-6E8A-4147-A177-3AD203B41FA5}">
                      <a16:colId xmlns:a16="http://schemas.microsoft.com/office/drawing/2014/main" val="1040914528"/>
                    </a:ext>
                  </a:extLst>
                </a:gridCol>
                <a:gridCol w="1204144">
                  <a:extLst>
                    <a:ext uri="{9D8B030D-6E8A-4147-A177-3AD203B41FA5}">
                      <a16:colId xmlns:a16="http://schemas.microsoft.com/office/drawing/2014/main" val="191255211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Analysis of Variance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07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Source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DF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Sum of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Squares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Mean</a:t>
                      </a:r>
                      <a:b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Square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F Value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Pr &gt; F</a:t>
                      </a:r>
                    </a:p>
                  </a:txBody>
                  <a:tcPr marL="38100" marR="38100" marT="19050" marB="19050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06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Model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18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495.97595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27.55422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40.39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19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Error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62862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42884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0.68219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28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Corrected Total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62880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43380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2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 </a:t>
                      </a:r>
                    </a:p>
                  </a:txBody>
                  <a:tcPr marL="38100" marR="38100" marT="19050" marB="19050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157533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4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다중회귀분석</a:t>
            </a:r>
            <a:r>
              <a:rPr lang="en-US" altLang="ko-KR" sz="3600" b="1" dirty="0">
                <a:latin typeface="+mj-ea"/>
                <a:ea typeface="+mj-ea"/>
              </a:rPr>
              <a:t>(2011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4BD890-2FA3-4C91-9E35-6BF7F280C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810615"/>
              </p:ext>
            </p:extLst>
          </p:nvPr>
        </p:nvGraphicFramePr>
        <p:xfrm>
          <a:off x="60843" y="1916832"/>
          <a:ext cx="6035159" cy="4351346"/>
        </p:xfrm>
        <a:graphic>
          <a:graphicData uri="http://schemas.openxmlformats.org/drawingml/2006/table">
            <a:tbl>
              <a:tblPr/>
              <a:tblGrid>
                <a:gridCol w="723975">
                  <a:extLst>
                    <a:ext uri="{9D8B030D-6E8A-4147-A177-3AD203B41FA5}">
                      <a16:colId xmlns:a16="http://schemas.microsoft.com/office/drawing/2014/main" val="1372585545"/>
                    </a:ext>
                  </a:extLst>
                </a:gridCol>
                <a:gridCol w="1379528">
                  <a:extLst>
                    <a:ext uri="{9D8B030D-6E8A-4147-A177-3AD203B41FA5}">
                      <a16:colId xmlns:a16="http://schemas.microsoft.com/office/drawing/2014/main" val="2852817665"/>
                    </a:ext>
                  </a:extLst>
                </a:gridCol>
                <a:gridCol w="281096">
                  <a:extLst>
                    <a:ext uri="{9D8B030D-6E8A-4147-A177-3AD203B41FA5}">
                      <a16:colId xmlns:a16="http://schemas.microsoft.com/office/drawing/2014/main" val="4146938048"/>
                    </a:ext>
                  </a:extLst>
                </a:gridCol>
                <a:gridCol w="912640">
                  <a:extLst>
                    <a:ext uri="{9D8B030D-6E8A-4147-A177-3AD203B41FA5}">
                      <a16:colId xmlns:a16="http://schemas.microsoft.com/office/drawing/2014/main" val="2945072941"/>
                    </a:ext>
                  </a:extLst>
                </a:gridCol>
                <a:gridCol w="912640">
                  <a:extLst>
                    <a:ext uri="{9D8B030D-6E8A-4147-A177-3AD203B41FA5}">
                      <a16:colId xmlns:a16="http://schemas.microsoft.com/office/drawing/2014/main" val="2064850478"/>
                    </a:ext>
                  </a:extLst>
                </a:gridCol>
                <a:gridCol w="912640">
                  <a:extLst>
                    <a:ext uri="{9D8B030D-6E8A-4147-A177-3AD203B41FA5}">
                      <a16:colId xmlns:a16="http://schemas.microsoft.com/office/drawing/2014/main" val="1023389034"/>
                    </a:ext>
                  </a:extLst>
                </a:gridCol>
                <a:gridCol w="912640">
                  <a:extLst>
                    <a:ext uri="{9D8B030D-6E8A-4147-A177-3AD203B41FA5}">
                      <a16:colId xmlns:a16="http://schemas.microsoft.com/office/drawing/2014/main" val="1611365394"/>
                    </a:ext>
                  </a:extLst>
                </a:gridCol>
              </a:tblGrid>
              <a:tr h="198891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1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Parameter Estimates</a:t>
                      </a:r>
                    </a:p>
                  </a:txBody>
                  <a:tcPr marL="24255" marR="24255" marT="12127" marB="12127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319"/>
                  </a:ext>
                </a:extLst>
              </a:tr>
              <a:tr h="3735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Variable</a:t>
                      </a:r>
                    </a:p>
                  </a:txBody>
                  <a:tcPr marL="24255" marR="24255" marT="12127" marB="12127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Label</a:t>
                      </a:r>
                      <a:endParaRPr lang="en-US" sz="1100" b="1" i="0" dirty="0">
                        <a:solidFill>
                          <a:srgbClr val="112277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DF</a:t>
                      </a:r>
                    </a:p>
                  </a:txBody>
                  <a:tcPr marL="24255" marR="24255" marT="12127" marB="12127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Parameter</a:t>
                      </a:r>
                      <a:br>
                        <a:rPr lang="en-US" sz="11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1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Estimate</a:t>
                      </a:r>
                    </a:p>
                  </a:txBody>
                  <a:tcPr marL="24255" marR="24255" marT="12127" marB="12127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Standard</a:t>
                      </a:r>
                      <a:b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Error</a:t>
                      </a:r>
                    </a:p>
                  </a:txBody>
                  <a:tcPr marL="24255" marR="24255" marT="12127" marB="12127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t Value</a:t>
                      </a:r>
                    </a:p>
                  </a:txBody>
                  <a:tcPr marL="24255" marR="24255" marT="12127" marB="12127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Pr &gt; |t|</a:t>
                      </a:r>
                    </a:p>
                  </a:txBody>
                  <a:tcPr marL="24255" marR="24255" marT="12127" marB="12127" anchor="b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684129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Intercept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Intercept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4.29167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0.00686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625.86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54637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피혁제품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0.12061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0.01901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6.34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854225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실크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섬유류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0.09118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0.02365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3.86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632231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q14_3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신발류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0.14536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0.01369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10.62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223123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의류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0.04208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0.00970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4.34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94797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보석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/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액세서리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0.03740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0.01562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2.39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0.0167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25430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인삼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/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한약재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-0.06758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0.01386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-4.88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830211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q14_10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식료품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-0.09116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0.01123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-8.12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28645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주류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-0.09484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0.01905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-4.98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496915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담배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-0.12780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0.02154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-5.93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566322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q14_13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음반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DVD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-0.05228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0.02551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-2.05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0.0405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609967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서적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잡지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 / </a:t>
                      </a:r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문구류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-0.03984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0.02152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-1.85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0.0642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676532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q14_16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전자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전기제품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0.06986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0.01951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3.58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0.0003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8502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q14b_1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한국내 공항 면세점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-0.03460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0.01055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-3.28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0.0010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76787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q14b_2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시내 면세점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-0.07122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0.01329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-5.36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447766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q14b_5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동대문 시장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0.04922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0.00990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4.97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88990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q14b_6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이태원 시장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0.03650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0.01676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2.18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0.0294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16109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q14b_8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인사동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0.04218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0.01634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2.58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0.0098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15654"/>
                  </a:ext>
                </a:extLst>
              </a:tr>
              <a:tr h="1988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dirty="0">
                          <a:solidFill>
                            <a:srgbClr val="112277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q14b_9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소규모 상점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3195" marR="23195" marT="11597" marB="1159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-0.11574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0.01086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-10.66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ko-KR" sz="1100" b="0" i="0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&lt;.0001</a:t>
                      </a:r>
                    </a:p>
                  </a:txBody>
                  <a:tcPr marL="24255" marR="24255" marT="12127" marB="12127">
                    <a:lnL w="1270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4890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AAE1154-DAD0-4B0A-9EA7-AE794571CC1E}"/>
              </a:ext>
            </a:extLst>
          </p:cNvPr>
          <p:cNvSpPr/>
          <p:nvPr/>
        </p:nvSpPr>
        <p:spPr>
          <a:xfrm>
            <a:off x="2783632" y="2735464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B77A65-624B-407C-9D83-8A64A764B298}"/>
              </a:ext>
            </a:extLst>
          </p:cNvPr>
          <p:cNvSpPr/>
          <p:nvPr/>
        </p:nvSpPr>
        <p:spPr>
          <a:xfrm>
            <a:off x="2783632" y="2927051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C3E6DA-38E4-43A6-8C27-CF9FD3CC8C47}"/>
              </a:ext>
            </a:extLst>
          </p:cNvPr>
          <p:cNvSpPr/>
          <p:nvPr/>
        </p:nvSpPr>
        <p:spPr>
          <a:xfrm>
            <a:off x="2788684" y="3118638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1D250-A359-4F57-8CAB-29B4756F4659}"/>
              </a:ext>
            </a:extLst>
          </p:cNvPr>
          <p:cNvSpPr/>
          <p:nvPr/>
        </p:nvSpPr>
        <p:spPr>
          <a:xfrm>
            <a:off x="2783632" y="3310225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6533FD-D415-4DCB-96E3-7B9AEA4D1820}"/>
              </a:ext>
            </a:extLst>
          </p:cNvPr>
          <p:cNvSpPr/>
          <p:nvPr/>
        </p:nvSpPr>
        <p:spPr>
          <a:xfrm>
            <a:off x="2783632" y="3493056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A19235-EBFA-49D6-AC51-0EB3954EE348}"/>
              </a:ext>
            </a:extLst>
          </p:cNvPr>
          <p:cNvSpPr/>
          <p:nvPr/>
        </p:nvSpPr>
        <p:spPr>
          <a:xfrm>
            <a:off x="2783632" y="5461272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271C29-975A-4978-BCDE-6627170E3463}"/>
              </a:ext>
            </a:extLst>
          </p:cNvPr>
          <p:cNvSpPr/>
          <p:nvPr/>
        </p:nvSpPr>
        <p:spPr>
          <a:xfrm>
            <a:off x="2783632" y="5652859"/>
            <a:ext cx="576064" cy="19158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74AEA9-E461-43C3-9C92-67029CE239A4}"/>
              </a:ext>
            </a:extLst>
          </p:cNvPr>
          <p:cNvSpPr/>
          <p:nvPr/>
        </p:nvSpPr>
        <p:spPr>
          <a:xfrm>
            <a:off x="2727432" y="3675622"/>
            <a:ext cx="6322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6F8E2-BCAB-4B79-9175-44FECE82FC8F}"/>
              </a:ext>
            </a:extLst>
          </p:cNvPr>
          <p:cNvSpPr/>
          <p:nvPr/>
        </p:nvSpPr>
        <p:spPr>
          <a:xfrm>
            <a:off x="2727432" y="3886289"/>
            <a:ext cx="6322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3FBFAF-3D1B-4EBA-8E00-BFA15E0A956A}"/>
              </a:ext>
            </a:extLst>
          </p:cNvPr>
          <p:cNvSpPr/>
          <p:nvPr/>
        </p:nvSpPr>
        <p:spPr>
          <a:xfrm>
            <a:off x="2724950" y="4506334"/>
            <a:ext cx="6322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27B0C6-0F69-40E2-8A42-440D651E00D9}"/>
              </a:ext>
            </a:extLst>
          </p:cNvPr>
          <p:cNvSpPr/>
          <p:nvPr/>
        </p:nvSpPr>
        <p:spPr>
          <a:xfrm>
            <a:off x="2716833" y="5269685"/>
            <a:ext cx="632264" cy="191587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FE754-E8F5-4BA5-9658-6DA1F208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586646-82CB-479F-AE62-A86E92C7A53D}"/>
              </a:ext>
            </a:extLst>
          </p:cNvPr>
          <p:cNvSpPr txBox="1"/>
          <p:nvPr/>
        </p:nvSpPr>
        <p:spPr>
          <a:xfrm>
            <a:off x="6190355" y="1451731"/>
            <a:ext cx="5738293" cy="506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&lt;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쇼핑만족도 </a:t>
            </a:r>
            <a:r>
              <a: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피혁제품을 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0.12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실크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섬유류를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0.09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신발류를 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의류를 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0.04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보석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액세서리를   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0.04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동대문 시장에서 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이태원 시장에서 쇼핑했을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0.37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높음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&lt;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쇼핑만족도 </a:t>
            </a:r>
            <a:r>
              <a:rPr lang="ko-KR" altLang="en-US" sz="1600" dirty="0">
                <a:solidFill>
                  <a:srgbClr val="00B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감소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인삼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한약재를 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0.15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식료품 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0.04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음반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/DVD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0.15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시내면세점에서 구매했을 때 만족도가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0.07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낮음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617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다중회귀분석 결과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D4F09-6563-4D5F-8411-C43F635069E8}"/>
              </a:ext>
            </a:extLst>
          </p:cNvPr>
          <p:cNvSpPr txBox="1"/>
          <p:nvPr/>
        </p:nvSpPr>
        <p:spPr>
          <a:xfrm>
            <a:off x="2917084" y="5468671"/>
            <a:ext cx="651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지속적으로 쇼핑만족도가 낮은 변수들을 보완하여 상품개발 할 예정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B8F5428-B4E2-4CCC-971F-57B163CF9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81682"/>
              </p:ext>
            </p:extLst>
          </p:nvPr>
        </p:nvGraphicFramePr>
        <p:xfrm>
          <a:off x="2279576" y="2030434"/>
          <a:ext cx="7870701" cy="3179064"/>
        </p:xfrm>
        <a:graphic>
          <a:graphicData uri="http://schemas.openxmlformats.org/drawingml/2006/table">
            <a:tbl>
              <a:tblPr/>
              <a:tblGrid>
                <a:gridCol w="872905">
                  <a:extLst>
                    <a:ext uri="{9D8B030D-6E8A-4147-A177-3AD203B41FA5}">
                      <a16:colId xmlns:a16="http://schemas.microsoft.com/office/drawing/2014/main" val="4037625696"/>
                    </a:ext>
                  </a:extLst>
                </a:gridCol>
                <a:gridCol w="1749449">
                  <a:extLst>
                    <a:ext uri="{9D8B030D-6E8A-4147-A177-3AD203B41FA5}">
                      <a16:colId xmlns:a16="http://schemas.microsoft.com/office/drawing/2014/main" val="2517167298"/>
                    </a:ext>
                  </a:extLst>
                </a:gridCol>
                <a:gridCol w="1749449">
                  <a:extLst>
                    <a:ext uri="{9D8B030D-6E8A-4147-A177-3AD203B41FA5}">
                      <a16:colId xmlns:a16="http://schemas.microsoft.com/office/drawing/2014/main" val="2447189027"/>
                    </a:ext>
                  </a:extLst>
                </a:gridCol>
                <a:gridCol w="1676870">
                  <a:extLst>
                    <a:ext uri="{9D8B030D-6E8A-4147-A177-3AD203B41FA5}">
                      <a16:colId xmlns:a16="http://schemas.microsoft.com/office/drawing/2014/main" val="446761906"/>
                    </a:ext>
                  </a:extLst>
                </a:gridCol>
                <a:gridCol w="1822028">
                  <a:extLst>
                    <a:ext uri="{9D8B030D-6E8A-4147-A177-3AD203B41FA5}">
                      <a16:colId xmlns:a16="http://schemas.microsoft.com/office/drawing/2014/main" val="4183279558"/>
                    </a:ext>
                  </a:extLst>
                </a:gridCol>
              </a:tblGrid>
              <a:tr h="2879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신세대층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장년층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중년층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893107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15~20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21~30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31~40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41~50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51~60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60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세이상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628345"/>
                  </a:ext>
                </a:extLst>
              </a:tr>
              <a:tr h="40322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쇼핑품목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액세서리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도자기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305109"/>
                  </a:ext>
                </a:extLst>
              </a:tr>
              <a:tr h="4683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전통민예품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칠기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목각제품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4731"/>
                  </a:ext>
                </a:extLst>
              </a:tr>
              <a:tr h="150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식료품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302019"/>
                  </a:ext>
                </a:extLst>
              </a:tr>
              <a:tr h="161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전통민예품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칠기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목각제품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7823"/>
                  </a:ext>
                </a:extLst>
              </a:tr>
              <a:tr h="13811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신발류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494610"/>
                  </a:ext>
                </a:extLst>
              </a:tr>
              <a:tr h="220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한약재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29955"/>
                  </a:ext>
                </a:extLst>
              </a:tr>
              <a:tr h="7937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스타관련상품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섬유류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431158"/>
                  </a:ext>
                </a:extLst>
              </a:tr>
              <a:tr h="150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실크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섬유류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43461"/>
                  </a:ext>
                </a:extLst>
              </a:tr>
              <a:tr h="1293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피혁제품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8871587"/>
                  </a:ext>
                </a:extLst>
              </a:tr>
              <a:tr h="32067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음반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DVD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300766"/>
                  </a:ext>
                </a:extLst>
              </a:tr>
              <a:tr h="3587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쇼핑장소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명동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시내면세점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공항면세점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이태원 시장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23484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동대문시장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426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034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정준상관분석 사용 이유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F47FF-0327-4E1E-9EB5-9B2D167878D5}"/>
              </a:ext>
            </a:extLst>
          </p:cNvPr>
          <p:cNvSpPr txBox="1"/>
          <p:nvPr/>
        </p:nvSpPr>
        <p:spPr>
          <a:xfrm>
            <a:off x="2298325" y="2852936"/>
            <a:ext cx="759534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쇼핑품목을 상품 개발 하는데 있어 보완해야할 부분을 알아보기 위해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인자분석을 통해 얻은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활동성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인자와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인자를 가지고 정준상관분석 하였음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18707-3439-46B4-BC1F-2EBF1CEC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44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정준상관분석 </a:t>
            </a:r>
            <a:r>
              <a:rPr lang="en-US" altLang="ko-KR" sz="3600" b="1" dirty="0">
                <a:latin typeface="+mj-ea"/>
                <a:ea typeface="+mj-ea"/>
              </a:rPr>
              <a:t>- 2007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77FDE4A-B2EB-4EAE-A971-816CD25D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508208"/>
            <a:ext cx="6912768" cy="51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48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정준상관분석 </a:t>
            </a:r>
            <a:r>
              <a:rPr lang="en-US" altLang="ko-KR" sz="3600" b="1" dirty="0">
                <a:latin typeface="+mj-ea"/>
                <a:ea typeface="+mj-ea"/>
              </a:rPr>
              <a:t>- 2009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AF0712-3B06-48A9-B7B7-BDB1FA3A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484784"/>
            <a:ext cx="6768752" cy="50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53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정준상관분석 </a:t>
            </a:r>
            <a:r>
              <a:rPr lang="en-US" altLang="ko-KR" sz="3600" b="1" dirty="0">
                <a:latin typeface="+mj-ea"/>
                <a:ea typeface="+mj-ea"/>
              </a:rPr>
              <a:t>- 2011</a:t>
            </a:r>
            <a:r>
              <a:rPr lang="ko-KR" altLang="en-US" sz="3600" b="1" dirty="0">
                <a:latin typeface="+mj-ea"/>
                <a:ea typeface="+mj-ea"/>
              </a:rPr>
              <a:t>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C0FB13-D03C-424E-B234-21ADE597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352" y="1412776"/>
            <a:ext cx="6933295" cy="52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주제 선정 배경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DD4E9-0735-4993-827A-20EDE991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32D4B-87EF-4381-B561-9118DE8406BF}"/>
              </a:ext>
            </a:extLst>
          </p:cNvPr>
          <p:cNvSpPr txBox="1"/>
          <p:nvPr/>
        </p:nvSpPr>
        <p:spPr>
          <a:xfrm>
            <a:off x="54157" y="6406913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>
                <a:hlinkClick r:id="rId4"/>
              </a:rPr>
              <a:t>https://biz.chosun.com/site/data/html_dir/2020/10/18/2020101800759.html</a:t>
            </a:r>
            <a:endParaRPr lang="en-US" altLang="ko-KR" sz="800" dirty="0"/>
          </a:p>
          <a:p>
            <a:r>
              <a:rPr lang="en-US" altLang="ko-KR" sz="800" dirty="0">
                <a:hlinkClick r:id="rId5"/>
              </a:rPr>
              <a:t>https://www.donga.com/news/article/all/20200413/100624975/1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0FA187-7A90-4FB5-9034-64F8BB403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510" y="1822479"/>
            <a:ext cx="5303913" cy="823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B61F29-224F-4A1E-9734-08E29FE6C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318" y="2645594"/>
            <a:ext cx="5044877" cy="30101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14F303-21E2-4942-B31E-A87F79C6E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70" y="2055176"/>
            <a:ext cx="5303912" cy="6253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FE5B89-386B-4B4E-8853-863EB4B1AE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382" y="2645594"/>
            <a:ext cx="5044878" cy="23514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2DED8D-4319-4F7D-AE04-32C81DF810B8}"/>
              </a:ext>
            </a:extLst>
          </p:cNvPr>
          <p:cNvSpPr txBox="1"/>
          <p:nvPr/>
        </p:nvSpPr>
        <p:spPr>
          <a:xfrm>
            <a:off x="911424" y="5876841"/>
            <a:ext cx="104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외국에서 한국 화장품 선호도가 증가하면서 수출과 한국여행의 선호도가 증가하는 추세를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07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신세대층을 타겟으로 한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보석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액세서리</a:t>
            </a:r>
            <a:r>
              <a:rPr lang="ko-KR" altLang="en-US" sz="2800" b="1" dirty="0">
                <a:latin typeface="+mj-ea"/>
                <a:ea typeface="+mj-ea"/>
              </a:rPr>
              <a:t>상품개발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125F5-58FA-4484-8C1C-2899458B2B40}"/>
              </a:ext>
            </a:extLst>
          </p:cNvPr>
          <p:cNvSpPr txBox="1"/>
          <p:nvPr/>
        </p:nvSpPr>
        <p:spPr>
          <a:xfrm>
            <a:off x="9552384" y="1301106"/>
            <a:ext cx="250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편의성 활동성 모두 개선 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8BB92C-FB5B-4C99-B295-CFC4E20C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650920"/>
            <a:ext cx="5832648" cy="3877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A58A9A-526E-40AE-A8B3-0FF2E94D9D28}"/>
              </a:ext>
            </a:extLst>
          </p:cNvPr>
          <p:cNvSpPr txBox="1"/>
          <p:nvPr/>
        </p:nvSpPr>
        <p:spPr>
          <a:xfrm>
            <a:off x="2444199" y="5825806"/>
            <a:ext cx="704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명동 쥬얼리 샵에서 팔찌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목걸이 같은 액세서리를 직접 만드는 체험 활동</a:t>
            </a:r>
          </a:p>
        </p:txBody>
      </p:sp>
    </p:spTree>
    <p:extLst>
      <p:ext uri="{BB962C8B-B14F-4D97-AF65-F5344CB8AC3E}">
        <p14:creationId xmlns:p14="http://schemas.microsoft.com/office/powerpoint/2010/main" val="1364328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신세대층을 타겟으로 한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의류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•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신발류 </a:t>
            </a:r>
            <a:r>
              <a:rPr lang="ko-KR" altLang="en-US" sz="2800" b="1" dirty="0">
                <a:latin typeface="+mj-ea"/>
                <a:ea typeface="+mj-ea"/>
              </a:rPr>
              <a:t>상품개발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DFF9E-D072-4167-AD9B-D8E8B1DFFFE8}"/>
              </a:ext>
            </a:extLst>
          </p:cNvPr>
          <p:cNvSpPr txBox="1"/>
          <p:nvPr/>
        </p:nvSpPr>
        <p:spPr>
          <a:xfrm>
            <a:off x="8681285" y="1302693"/>
            <a:ext cx="2972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편의성 활동성 모두 개선 필요</a:t>
            </a:r>
          </a:p>
        </p:txBody>
      </p:sp>
      <p:pic>
        <p:nvPicPr>
          <p:cNvPr id="2050" name="Picture 2" descr="Avainsana #꽃신커스텀 Twitterissä">
            <a:extLst>
              <a:ext uri="{FF2B5EF4-FFF2-40B4-BE49-F238E27FC236}">
                <a16:creationId xmlns:a16="http://schemas.microsoft.com/office/drawing/2014/main" id="{7FD0422F-9371-4E90-B4B2-4CC9AF5C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85" y="2643190"/>
            <a:ext cx="2939529" cy="25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6DF5AF-991E-43C6-8C28-C78A2B4AE786}"/>
              </a:ext>
            </a:extLst>
          </p:cNvPr>
          <p:cNvSpPr txBox="1"/>
          <p:nvPr/>
        </p:nvSpPr>
        <p:spPr>
          <a:xfrm>
            <a:off x="8976320" y="5412909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나만의 운동화 만들기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27133-9D38-4FF3-B9E8-E982A655F314}"/>
              </a:ext>
            </a:extLst>
          </p:cNvPr>
          <p:cNvSpPr txBox="1"/>
          <p:nvPr/>
        </p:nvSpPr>
        <p:spPr>
          <a:xfrm>
            <a:off x="298926" y="603042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</a:p>
          <a:p>
            <a:r>
              <a:rPr lang="en-US" altLang="ko-KR" sz="1200" dirty="0">
                <a:hlinkClick r:id="rId4"/>
              </a:rPr>
              <a:t>https://www.pinterest.co.kr/pin/523473156662253558/</a:t>
            </a:r>
            <a:endParaRPr lang="en-US" altLang="ko-KR" sz="1200" dirty="0"/>
          </a:p>
          <a:p>
            <a:r>
              <a:rPr lang="en-US" altLang="ko-KR" sz="1200" dirty="0"/>
              <a:t>http://m.apparelnews.co.kr/news/news_view/?idx=157463</a:t>
            </a:r>
          </a:p>
          <a:p>
            <a:r>
              <a:rPr lang="en-US" altLang="ko-KR" sz="1200" dirty="0"/>
              <a:t>https://c11.kr/k4tz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DA3E63-3E4E-42D9-93B2-0375E3FEB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178" y="2643190"/>
            <a:ext cx="3965545" cy="25190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23F6E3-13E6-4907-B8A5-D2E6E1E79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45" y="2378675"/>
            <a:ext cx="4032448" cy="2786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22FB35-24A1-4A5A-8759-B723ECEB43D4}"/>
              </a:ext>
            </a:extLst>
          </p:cNvPr>
          <p:cNvSpPr txBox="1"/>
          <p:nvPr/>
        </p:nvSpPr>
        <p:spPr>
          <a:xfrm>
            <a:off x="4493482" y="5412909"/>
            <a:ext cx="412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신발 브랜드를 한 곳에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모은 멀티브랜드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5D1C5-E924-47C9-AD95-CB29C949BF33}"/>
              </a:ext>
            </a:extLst>
          </p:cNvPr>
          <p:cNvSpPr txBox="1"/>
          <p:nvPr/>
        </p:nvSpPr>
        <p:spPr>
          <a:xfrm>
            <a:off x="718116" y="5412909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동대문 시장의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저렴하고 다양한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옷들</a:t>
            </a:r>
          </a:p>
        </p:txBody>
      </p:sp>
    </p:spTree>
    <p:extLst>
      <p:ext uri="{BB962C8B-B14F-4D97-AF65-F5344CB8AC3E}">
        <p14:creationId xmlns:p14="http://schemas.microsoft.com/office/powerpoint/2010/main" val="2250325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신세대층을 타겟으로 한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스타관련상품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•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음반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/DVD</a:t>
            </a:r>
            <a:r>
              <a:rPr lang="ko-KR" altLang="en-US" sz="2400" b="1" dirty="0">
                <a:latin typeface="+mj-ea"/>
                <a:ea typeface="+mj-ea"/>
              </a:rPr>
              <a:t> 상품개발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0B475-17B8-401D-92B5-2D1E15B9561F}"/>
              </a:ext>
            </a:extLst>
          </p:cNvPr>
          <p:cNvSpPr txBox="1"/>
          <p:nvPr/>
        </p:nvSpPr>
        <p:spPr>
          <a:xfrm>
            <a:off x="9081454" y="1326250"/>
            <a:ext cx="250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편의성 활동성 모두 개선 필요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3533E2-0EAE-4FF3-90C3-5A4EB84F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66" y="2612053"/>
            <a:ext cx="3749143" cy="28071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78CE21-BCC1-40B0-A69E-C9BAE207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2618155"/>
            <a:ext cx="2935419" cy="28421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3318B3-7D8B-41AD-8534-D49CAAB2C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99" y="2601015"/>
            <a:ext cx="4288812" cy="28071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2F95A8-2DFC-466F-8049-F7A34E19DDCF}"/>
              </a:ext>
            </a:extLst>
          </p:cNvPr>
          <p:cNvSpPr txBox="1"/>
          <p:nvPr/>
        </p:nvSpPr>
        <p:spPr>
          <a:xfrm>
            <a:off x="983432" y="558924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명동 롯데백화점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컨셉샵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4D7B5-6767-4479-A2AF-DBEA469A436D}"/>
              </a:ext>
            </a:extLst>
          </p:cNvPr>
          <p:cNvSpPr txBox="1"/>
          <p:nvPr/>
        </p:nvSpPr>
        <p:spPr>
          <a:xfrm>
            <a:off x="191344" y="647443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https://m.blog.naver.com/ksej03/221715351666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0E852-3EA9-41D3-A4E5-1D6DA1DD7523}"/>
              </a:ext>
            </a:extLst>
          </p:cNvPr>
          <p:cNvSpPr txBox="1"/>
          <p:nvPr/>
        </p:nvSpPr>
        <p:spPr>
          <a:xfrm>
            <a:off x="5175967" y="5594687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스타관련상품 전시 및 구매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B82001-7BB4-4DD5-B77D-7301534CD0A0}"/>
              </a:ext>
            </a:extLst>
          </p:cNvPr>
          <p:cNvSpPr txBox="1"/>
          <p:nvPr/>
        </p:nvSpPr>
        <p:spPr>
          <a:xfrm>
            <a:off x="9599335" y="5595240"/>
            <a:ext cx="11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/DVD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954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여성층을 타겟으로 한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향수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화장품 </a:t>
            </a:r>
            <a:r>
              <a:rPr lang="ko-KR" altLang="en-US" sz="2800" b="1" dirty="0">
                <a:latin typeface="+mj-ea"/>
                <a:ea typeface="+mj-ea"/>
              </a:rPr>
              <a:t>상품개발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46010-3D9F-498C-8DB7-922C8F4F9E75}"/>
              </a:ext>
            </a:extLst>
          </p:cNvPr>
          <p:cNvSpPr txBox="1"/>
          <p:nvPr/>
        </p:nvSpPr>
        <p:spPr>
          <a:xfrm>
            <a:off x="9179677" y="1326250"/>
            <a:ext cx="250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편의성 활동성 모두 개선 필요</a:t>
            </a:r>
          </a:p>
        </p:txBody>
      </p:sp>
      <p:pic>
        <p:nvPicPr>
          <p:cNvPr id="1026" name="Picture 2" descr="나만의 시그니처 향수만들기 KIT">
            <a:extLst>
              <a:ext uri="{FF2B5EF4-FFF2-40B4-BE49-F238E27FC236}">
                <a16:creationId xmlns:a16="http://schemas.microsoft.com/office/drawing/2014/main" id="{9E49FEDD-1AE3-47C7-9444-0E9C1E62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906937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4C32DA-C82C-48A1-8F5E-15CEFF79E7E4}"/>
              </a:ext>
            </a:extLst>
          </p:cNvPr>
          <p:cNvSpPr txBox="1"/>
          <p:nvPr/>
        </p:nvSpPr>
        <p:spPr>
          <a:xfrm>
            <a:off x="228601" y="60777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</a:p>
          <a:p>
            <a:r>
              <a:rPr lang="ko-KR" altLang="en-US" sz="1200" dirty="0">
                <a:hlinkClick r:id="rId4"/>
              </a:rPr>
              <a:t>https://c11.kr/k4sq</a:t>
            </a:r>
            <a:r>
              <a:rPr lang="ko-KR" altLang="en-US" sz="1200" dirty="0"/>
              <a:t>   </a:t>
            </a:r>
            <a:endParaRPr lang="en-US" altLang="ko-KR" sz="1200" dirty="0"/>
          </a:p>
          <a:p>
            <a:r>
              <a:rPr lang="en-US" altLang="ko-KR" sz="1200" dirty="0"/>
              <a:t>http://m.beautyhankook.com/news/articleView.html?idxno=57211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171A62-F74E-4905-A2C8-5EA70E92D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59" y="1902671"/>
            <a:ext cx="5282271" cy="35283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7F8042-B293-44D2-9A1E-61A91417DBA2}"/>
              </a:ext>
            </a:extLst>
          </p:cNvPr>
          <p:cNvSpPr txBox="1"/>
          <p:nvPr/>
        </p:nvSpPr>
        <p:spPr>
          <a:xfrm>
            <a:off x="2927648" y="55731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향수 만들기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7F93B-F995-4BA8-921A-B9FF79FF3493}"/>
              </a:ext>
            </a:extLst>
          </p:cNvPr>
          <p:cNvSpPr txBox="1"/>
          <p:nvPr/>
        </p:nvSpPr>
        <p:spPr>
          <a:xfrm>
            <a:off x="6456040" y="5590974"/>
            <a:ext cx="392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퍼스널 컬러에 맞게 화장품 직접 체험 받기</a:t>
            </a:r>
          </a:p>
        </p:txBody>
      </p:sp>
    </p:spTree>
    <p:extLst>
      <p:ext uri="{BB962C8B-B14F-4D97-AF65-F5344CB8AC3E}">
        <p14:creationId xmlns:p14="http://schemas.microsoft.com/office/powerpoint/2010/main" val="1301134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장년층을 타겟으로 한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시계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•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피혁제품</a:t>
            </a:r>
            <a:r>
              <a:rPr lang="ko-KR" altLang="en-US" sz="2800" b="1" dirty="0">
                <a:latin typeface="+mj-ea"/>
                <a:ea typeface="+mj-ea"/>
              </a:rPr>
              <a:t> 상품개발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34837-D5EB-4DA3-AA14-2F84A7B3D070}"/>
              </a:ext>
            </a:extLst>
          </p:cNvPr>
          <p:cNvSpPr txBox="1"/>
          <p:nvPr/>
        </p:nvSpPr>
        <p:spPr>
          <a:xfrm>
            <a:off x="9429995" y="1400303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피혁제품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편의성 개선 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5778E-39B4-4C20-BD3F-8D1D556A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948633"/>
            <a:ext cx="4981331" cy="37359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43A9D9-03F7-4A39-9607-6E26AE515944}"/>
              </a:ext>
            </a:extLst>
          </p:cNvPr>
          <p:cNvSpPr txBox="1"/>
          <p:nvPr/>
        </p:nvSpPr>
        <p:spPr>
          <a:xfrm>
            <a:off x="244276" y="6097369"/>
            <a:ext cx="10892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</a:p>
          <a:p>
            <a:r>
              <a:rPr lang="en-US" altLang="ko-KR" sz="1200" dirty="0">
                <a:hlinkClick r:id="rId4"/>
              </a:rPr>
              <a:t>https://c11.kr/k54f</a:t>
            </a:r>
          </a:p>
          <a:p>
            <a:r>
              <a:rPr lang="ko-KR" altLang="en-US" sz="1200" dirty="0">
                <a:hlinkClick r:id="rId4"/>
              </a:rPr>
              <a:t>https://m.blog.naver.com/jejudfs/221345356575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9DE1C-5A1F-436A-B371-5C58605F9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01" y="1948632"/>
            <a:ext cx="5523426" cy="3640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48A92-AEDB-4E8F-807D-BC682AAB02B4}"/>
              </a:ext>
            </a:extLst>
          </p:cNvPr>
          <p:cNvSpPr txBox="1"/>
          <p:nvPr/>
        </p:nvSpPr>
        <p:spPr>
          <a:xfrm>
            <a:off x="2135560" y="5799015"/>
            <a:ext cx="784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면세점에 모여 있는 다양한 시계 브랜드와 피혁제품들로 인해 편의성 개선</a:t>
            </a:r>
          </a:p>
        </p:txBody>
      </p:sp>
    </p:spTree>
    <p:extLst>
      <p:ext uri="{BB962C8B-B14F-4D97-AF65-F5344CB8AC3E}">
        <p14:creationId xmlns:p14="http://schemas.microsoft.com/office/powerpoint/2010/main" val="746724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latin typeface="+mj-ea"/>
                <a:ea typeface="+mj-ea"/>
              </a:rPr>
              <a:t>장년층을 타겟으로 한 </a:t>
            </a:r>
            <a:r>
              <a:rPr lang="ko-KR" altLang="en-US" sz="26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인삼</a:t>
            </a:r>
            <a:r>
              <a:rPr lang="en-US" altLang="ko-KR" sz="26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6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한약재</a:t>
            </a:r>
            <a:r>
              <a:rPr lang="en-US" altLang="ko-KR" sz="26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• </a:t>
            </a:r>
            <a:r>
              <a:rPr lang="ko-KR" altLang="en-US" sz="26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식료품</a:t>
            </a:r>
            <a:r>
              <a:rPr lang="ko-KR" altLang="en-US" sz="2600" b="1" dirty="0">
                <a:latin typeface="+mj-ea"/>
                <a:ea typeface="+mj-ea"/>
              </a:rPr>
              <a:t> 상품개발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05444E-7286-4496-8C5A-5B1755C553CE}"/>
              </a:ext>
            </a:extLst>
          </p:cNvPr>
          <p:cNvSpPr txBox="1"/>
          <p:nvPr/>
        </p:nvSpPr>
        <p:spPr>
          <a:xfrm>
            <a:off x="8908264" y="1408876"/>
            <a:ext cx="3148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식료품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편의성 활동성 모두 개선 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C479B-B820-44B4-8FC8-7502C5DBB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2060848"/>
            <a:ext cx="3757372" cy="3744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46640C-615B-42DF-BEFB-9468ABB3B58D}"/>
              </a:ext>
            </a:extLst>
          </p:cNvPr>
          <p:cNvSpPr txBox="1"/>
          <p:nvPr/>
        </p:nvSpPr>
        <p:spPr>
          <a:xfrm>
            <a:off x="263352" y="6356350"/>
            <a:ext cx="720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>
                <a:hlinkClick r:id="rId5"/>
              </a:rPr>
              <a:t>https://www.kgcshop.co.kr/shop/goodsView?itemId=42315</a:t>
            </a:r>
            <a:r>
              <a:rPr lang="en-US" altLang="ko-KR" sz="1200" dirty="0"/>
              <a:t>   </a:t>
            </a:r>
            <a:r>
              <a:rPr lang="en-US" altLang="ko-KR" sz="1200" dirty="0">
                <a:hlinkClick r:id="rId6"/>
              </a:rPr>
              <a:t>https://c11.kr/k4sb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9E10F-FA63-41D2-81D3-DDE2775ED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790" y="2089960"/>
            <a:ext cx="5642726" cy="3754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E3762-F238-46EC-9668-3A297C8198B2}"/>
              </a:ext>
            </a:extLst>
          </p:cNvPr>
          <p:cNvSpPr txBox="1"/>
          <p:nvPr/>
        </p:nvSpPr>
        <p:spPr>
          <a:xfrm>
            <a:off x="1751115" y="5903493"/>
            <a:ext cx="3086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면세점에서 쉽게 접할 수 있는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홍삼정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AC7E1-CD17-4171-9023-00718A5884DF}"/>
              </a:ext>
            </a:extLst>
          </p:cNvPr>
          <p:cNvSpPr txBox="1"/>
          <p:nvPr/>
        </p:nvSpPr>
        <p:spPr>
          <a:xfrm>
            <a:off x="6321572" y="5923096"/>
            <a:ext cx="4598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곳에 모아 편의성과 돌아다니며 내 입맛에 맞는 음식을 찾아 시식하고 구경하며 활동성도 개선한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푸드코트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116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292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중년층을 타겟으로 한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자기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도자기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• </a:t>
            </a:r>
            <a:r>
              <a:rPr lang="ko-KR" altLang="en-US" sz="2400" b="1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전통민예품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latin typeface="+mj-ea"/>
                <a:ea typeface="+mj-ea"/>
              </a:rPr>
              <a:t>상품개발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9CB049-0F86-4363-8BA9-168134375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412046"/>
            <a:ext cx="5184576" cy="2902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790A2-18E5-481A-AD68-B54721050B9F}"/>
              </a:ext>
            </a:extLst>
          </p:cNvPr>
          <p:cNvSpPr txBox="1"/>
          <p:nvPr/>
        </p:nvSpPr>
        <p:spPr>
          <a:xfrm>
            <a:off x="263352" y="6077247"/>
            <a:ext cx="3740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</a:p>
          <a:p>
            <a:r>
              <a:rPr lang="en-US" altLang="ko-KR" sz="1200" dirty="0">
                <a:hlinkClick r:id="rId4"/>
              </a:rPr>
              <a:t>https://blog.naver.com/vesplus4832/222032587004</a:t>
            </a:r>
            <a:endParaRPr lang="en-US" altLang="ko-KR" sz="1200" dirty="0"/>
          </a:p>
          <a:p>
            <a:r>
              <a:rPr lang="en-US" altLang="ko-KR" sz="1200" dirty="0">
                <a:hlinkClick r:id="rId5"/>
              </a:rPr>
              <a:t>https://blog.naver.com/yhlayuen2/221996205678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6BCE2-536F-4E15-B196-ECC2A0E3CBD3}"/>
              </a:ext>
            </a:extLst>
          </p:cNvPr>
          <p:cNvSpPr txBox="1"/>
          <p:nvPr/>
        </p:nvSpPr>
        <p:spPr>
          <a:xfrm>
            <a:off x="9211697" y="1400303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전통 민예품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활동성 개선 필요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0013D-6C09-4919-B6EF-58633D9F0615}"/>
              </a:ext>
            </a:extLst>
          </p:cNvPr>
          <p:cNvSpPr txBox="1"/>
          <p:nvPr/>
        </p:nvSpPr>
        <p:spPr>
          <a:xfrm>
            <a:off x="2702597" y="546878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도자기 만들기 체험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AB467-29B7-442B-8D6A-0AF8AE12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597" y="2412046"/>
            <a:ext cx="3959916" cy="2913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537E26-22EC-4B3D-BCBF-B9C85FB8DE93}"/>
              </a:ext>
            </a:extLst>
          </p:cNvPr>
          <p:cNvSpPr txBox="1"/>
          <p:nvPr/>
        </p:nvSpPr>
        <p:spPr>
          <a:xfrm>
            <a:off x="7651184" y="54687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전통 부채 만들기 체험</a:t>
            </a:r>
          </a:p>
        </p:txBody>
      </p:sp>
    </p:spTree>
    <p:extLst>
      <p:ext uri="{BB962C8B-B14F-4D97-AF65-F5344CB8AC3E}">
        <p14:creationId xmlns:p14="http://schemas.microsoft.com/office/powerpoint/2010/main" val="3239501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중년층을 타겟으로 한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실크</a:t>
            </a: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섬유류 </a:t>
            </a:r>
            <a:r>
              <a:rPr lang="ko-KR" altLang="en-US" sz="2800" b="1" dirty="0">
                <a:latin typeface="+mj-ea"/>
                <a:ea typeface="+mj-ea"/>
              </a:rPr>
              <a:t>상품개발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E55BD-4370-464B-9C21-B85C4665E63C}"/>
              </a:ext>
            </a:extLst>
          </p:cNvPr>
          <p:cNvSpPr txBox="1"/>
          <p:nvPr/>
        </p:nvSpPr>
        <p:spPr>
          <a:xfrm>
            <a:off x="167005" y="6015021"/>
            <a:ext cx="5928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http://www.sobilife.com/news/articleView.html?idxno=21216</a:t>
            </a:r>
          </a:p>
          <a:p>
            <a:r>
              <a:rPr lang="en-US" altLang="ko-KR" sz="1200" dirty="0">
                <a:hlinkClick r:id="rId3"/>
              </a:rPr>
              <a:t>https://snapwidget.com/v/in/1694303111126323301_6376214551/?src=kgWKb8Yg</a:t>
            </a:r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http://itempage3.auction.co.kr/DetailView.aspx?itemno=B786812519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EAFA3-198D-4C63-8FAB-282054F56925}"/>
              </a:ext>
            </a:extLst>
          </p:cNvPr>
          <p:cNvSpPr txBox="1"/>
          <p:nvPr/>
        </p:nvSpPr>
        <p:spPr>
          <a:xfrm>
            <a:off x="5951984" y="531772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실크 생활 한복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F6CF5A-96D4-45E9-A0CB-CE5D2600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2117638"/>
            <a:ext cx="4638486" cy="30485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350F1C-4A42-41F1-99F9-E40BAED4E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219" y="2119962"/>
            <a:ext cx="3046181" cy="30461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F4A858-4E86-47E8-8BD8-B7931C8BE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846" y="2119962"/>
            <a:ext cx="3046181" cy="30461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FFD68D-DC57-4805-889F-F5DF20FAC7DF}"/>
              </a:ext>
            </a:extLst>
          </p:cNvPr>
          <p:cNvSpPr txBox="1"/>
          <p:nvPr/>
        </p:nvSpPr>
        <p:spPr>
          <a:xfrm>
            <a:off x="9120336" y="5313521"/>
            <a:ext cx="149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섬유 개량 한복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95667-1BDC-42B9-A558-EB014EBF6982}"/>
              </a:ext>
            </a:extLst>
          </p:cNvPr>
          <p:cNvSpPr txBox="1"/>
          <p:nvPr/>
        </p:nvSpPr>
        <p:spPr>
          <a:xfrm>
            <a:off x="1282244" y="5360286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한복 체험을 즐겨하는 외국인들</a:t>
            </a:r>
          </a:p>
        </p:txBody>
      </p:sp>
    </p:spTree>
    <p:extLst>
      <p:ext uri="{BB962C8B-B14F-4D97-AF65-F5344CB8AC3E}">
        <p14:creationId xmlns:p14="http://schemas.microsoft.com/office/powerpoint/2010/main" val="2871913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04A915A-D8C7-4BCF-B854-F18D0F3215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02BFC1-001B-486E-A1B7-81150DA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00932D-8275-49F1-9439-70FB65AE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89" y="0"/>
            <a:ext cx="9103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7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44092" cy="6858000"/>
            <a:chOff x="0" y="0"/>
            <a:chExt cx="12144092" cy="6858000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rgbClr val="B0D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65072" y="2966465"/>
              <a:ext cx="29578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rgbClr val="B0D2D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감사합니다 </a:t>
              </a:r>
              <a:r>
                <a:rPr lang="en-US" altLang="ko-KR" sz="4000" b="1" dirty="0">
                  <a:ln>
                    <a:solidFill>
                      <a:srgbClr val="B0D2D3">
                        <a:alpha val="20000"/>
                      </a:srgbClr>
                    </a:solidFill>
                  </a:ln>
                  <a:solidFill>
                    <a:srgbClr val="B0D2D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</a:t>
              </a:r>
              <a:endParaRPr lang="ko-KR" altLang="en-US" sz="4000" b="1" dirty="0">
                <a:ln>
                  <a:solidFill>
                    <a:srgbClr val="B0D2D3">
                      <a:alpha val="20000"/>
                    </a:srgbClr>
                  </a:solidFill>
                </a:ln>
                <a:solidFill>
                  <a:srgbClr val="B0D2D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700" y="2587133"/>
              <a:ext cx="2552600" cy="1683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10816324" y="3321278"/>
              <a:ext cx="24400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2016. All right reserved by </a:t>
              </a:r>
              <a:r>
                <a:rPr lang="en-US" altLang="ko-KR" sz="800" dirty="0" err="1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BiBook</a:t>
              </a:r>
              <a:r>
                <a:rPr lang="en-US" altLang="ko-KR" sz="8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230B0D-3BAB-406F-85BB-9962883D310E}"/>
              </a:ext>
            </a:extLst>
          </p:cNvPr>
          <p:cNvSpPr txBox="1"/>
          <p:nvPr/>
        </p:nvSpPr>
        <p:spPr>
          <a:xfrm>
            <a:off x="7665072" y="3674351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dirty="0"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 김지원 </a:t>
            </a:r>
            <a:r>
              <a:rPr lang="ko-KR" altLang="en-US" dirty="0" err="1"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진세민</a:t>
            </a:r>
            <a:r>
              <a:rPr lang="ko-KR" altLang="en-US" dirty="0">
                <a:solidFill>
                  <a:srgbClr val="9DC6C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오승미 </a:t>
            </a:r>
          </a:p>
        </p:txBody>
      </p:sp>
    </p:spTree>
    <p:extLst>
      <p:ext uri="{BB962C8B-B14F-4D97-AF65-F5344CB8AC3E}">
        <p14:creationId xmlns:p14="http://schemas.microsoft.com/office/powerpoint/2010/main" val="67246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주제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0CBED-E689-4F00-A306-501DC5653BA6}"/>
              </a:ext>
            </a:extLst>
          </p:cNvPr>
          <p:cNvSpPr txBox="1"/>
          <p:nvPr/>
        </p:nvSpPr>
        <p:spPr>
          <a:xfrm>
            <a:off x="5453495" y="2927799"/>
            <a:ext cx="649110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한국으로 방문하는 여행객들이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선호하는 쇼핑 장소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품목의 장점을 벤치마킹하고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타겟층을 나누어 그에 적합한 각각의 상품 개발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FC2F78F-8F43-4C14-A104-EA22B41211A2}"/>
              </a:ext>
            </a:extLst>
          </p:cNvPr>
          <p:cNvSpPr/>
          <p:nvPr/>
        </p:nvSpPr>
        <p:spPr>
          <a:xfrm>
            <a:off x="1599229" y="5939379"/>
            <a:ext cx="153917" cy="153917"/>
          </a:xfrm>
          <a:prstGeom prst="ellipse">
            <a:avLst/>
          </a:prstGeom>
          <a:solidFill>
            <a:srgbClr val="66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DB0E2CB-6EE2-4899-AD65-CD8F0E50729B}"/>
              </a:ext>
            </a:extLst>
          </p:cNvPr>
          <p:cNvSpPr/>
          <p:nvPr/>
        </p:nvSpPr>
        <p:spPr>
          <a:xfrm>
            <a:off x="2323129" y="5939379"/>
            <a:ext cx="153917" cy="153917"/>
          </a:xfrm>
          <a:prstGeom prst="ellipse">
            <a:avLst/>
          </a:prstGeom>
          <a:solidFill>
            <a:srgbClr val="66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D96995-FF8E-49B7-BA08-CC89034EBC27}"/>
              </a:ext>
            </a:extLst>
          </p:cNvPr>
          <p:cNvSpPr/>
          <p:nvPr/>
        </p:nvSpPr>
        <p:spPr>
          <a:xfrm>
            <a:off x="3047029" y="5939379"/>
            <a:ext cx="153917" cy="153917"/>
          </a:xfrm>
          <a:prstGeom prst="ellipse">
            <a:avLst/>
          </a:prstGeom>
          <a:solidFill>
            <a:srgbClr val="66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A0D4E8-F074-406B-A8FD-9372A188F356}"/>
              </a:ext>
            </a:extLst>
          </p:cNvPr>
          <p:cNvSpPr/>
          <p:nvPr/>
        </p:nvSpPr>
        <p:spPr>
          <a:xfrm>
            <a:off x="3795455" y="5939379"/>
            <a:ext cx="153917" cy="153917"/>
          </a:xfrm>
          <a:prstGeom prst="ellipse">
            <a:avLst/>
          </a:prstGeom>
          <a:solidFill>
            <a:srgbClr val="66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7BF3375-06EF-4AD3-B5B3-F132371B1DB3}"/>
              </a:ext>
            </a:extLst>
          </p:cNvPr>
          <p:cNvSpPr/>
          <p:nvPr/>
        </p:nvSpPr>
        <p:spPr>
          <a:xfrm>
            <a:off x="4528441" y="5939379"/>
            <a:ext cx="153917" cy="153917"/>
          </a:xfrm>
          <a:prstGeom prst="ellipse">
            <a:avLst/>
          </a:prstGeom>
          <a:solidFill>
            <a:srgbClr val="66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16D46E-F99E-4EED-83E3-D1E4C3F3CBEA}"/>
              </a:ext>
            </a:extLst>
          </p:cNvPr>
          <p:cNvCxnSpPr/>
          <p:nvPr/>
        </p:nvCxnSpPr>
        <p:spPr>
          <a:xfrm>
            <a:off x="3231902" y="6011636"/>
            <a:ext cx="502854" cy="0"/>
          </a:xfrm>
          <a:prstGeom prst="line">
            <a:avLst/>
          </a:prstGeom>
          <a:ln w="15875" cap="rnd">
            <a:solidFill>
              <a:srgbClr val="664F5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4673D0-9EE8-4E28-831E-21252937198A}"/>
              </a:ext>
            </a:extLst>
          </p:cNvPr>
          <p:cNvCxnSpPr/>
          <p:nvPr/>
        </p:nvCxnSpPr>
        <p:spPr>
          <a:xfrm>
            <a:off x="3980328" y="6011636"/>
            <a:ext cx="502854" cy="0"/>
          </a:xfrm>
          <a:prstGeom prst="line">
            <a:avLst/>
          </a:prstGeom>
          <a:ln w="15875" cap="rnd">
            <a:solidFill>
              <a:srgbClr val="664F5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F7D82A-01FB-4189-9A02-BE3D1DD3FBCC}"/>
              </a:ext>
            </a:extLst>
          </p:cNvPr>
          <p:cNvCxnSpPr/>
          <p:nvPr/>
        </p:nvCxnSpPr>
        <p:spPr>
          <a:xfrm>
            <a:off x="4704228" y="6011636"/>
            <a:ext cx="502854" cy="0"/>
          </a:xfrm>
          <a:prstGeom prst="line">
            <a:avLst/>
          </a:prstGeom>
          <a:ln w="15875" cap="rnd">
            <a:solidFill>
              <a:srgbClr val="664F5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6D0F94-543E-4A91-B379-A9FD6E04E60B}"/>
              </a:ext>
            </a:extLst>
          </p:cNvPr>
          <p:cNvCxnSpPr/>
          <p:nvPr/>
        </p:nvCxnSpPr>
        <p:spPr>
          <a:xfrm>
            <a:off x="1055440" y="6011636"/>
            <a:ext cx="502854" cy="0"/>
          </a:xfrm>
          <a:prstGeom prst="line">
            <a:avLst/>
          </a:prstGeom>
          <a:ln w="15875" cap="rnd">
            <a:solidFill>
              <a:srgbClr val="664F5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0D6995-B535-4DB1-B45E-DF509EFECC9D}"/>
              </a:ext>
            </a:extLst>
          </p:cNvPr>
          <p:cNvGrpSpPr/>
          <p:nvPr/>
        </p:nvGrpSpPr>
        <p:grpSpPr>
          <a:xfrm>
            <a:off x="1651223" y="3501008"/>
            <a:ext cx="340321" cy="2472400"/>
            <a:chOff x="1599988" y="3466979"/>
            <a:chExt cx="340321" cy="24724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9AD69B2-37B8-45E7-8030-EBE651F6FFB7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1599988" y="4143580"/>
              <a:ext cx="6067" cy="1795799"/>
            </a:xfrm>
            <a:prstGeom prst="line">
              <a:avLst/>
            </a:prstGeom>
            <a:ln w="38100" cap="rnd">
              <a:solidFill>
                <a:srgbClr val="664F5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F5A84D-8BE1-4B66-89BF-53D3FAEEB5EB}"/>
                </a:ext>
              </a:extLst>
            </p:cNvPr>
            <p:cNvSpPr/>
            <p:nvPr/>
          </p:nvSpPr>
          <p:spPr>
            <a:xfrm>
              <a:off x="1786392" y="3466979"/>
              <a:ext cx="153917" cy="1539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4B706-F6A6-4AF2-9950-0FE889526E14}"/>
              </a:ext>
            </a:extLst>
          </p:cNvPr>
          <p:cNvGrpSpPr/>
          <p:nvPr/>
        </p:nvGrpSpPr>
        <p:grpSpPr>
          <a:xfrm>
            <a:off x="2331357" y="2593887"/>
            <a:ext cx="153917" cy="3355402"/>
            <a:chOff x="2513757" y="2034826"/>
            <a:chExt cx="153917" cy="3355402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872ABA7-A7D6-4E51-AAEA-08BC1CDAB6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1494" y="2174070"/>
              <a:ext cx="4891" cy="3216158"/>
            </a:xfrm>
            <a:prstGeom prst="line">
              <a:avLst/>
            </a:prstGeom>
            <a:ln w="38100" cap="rnd">
              <a:solidFill>
                <a:srgbClr val="664F5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3AA145F-E413-41C3-AE80-F145FE4909B6}"/>
                </a:ext>
              </a:extLst>
            </p:cNvPr>
            <p:cNvSpPr/>
            <p:nvPr/>
          </p:nvSpPr>
          <p:spPr>
            <a:xfrm>
              <a:off x="2513757" y="2034826"/>
              <a:ext cx="153917" cy="1539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68E16B-4B60-45EE-8812-E282A58F70EC}"/>
              </a:ext>
            </a:extLst>
          </p:cNvPr>
          <p:cNvGrpSpPr/>
          <p:nvPr/>
        </p:nvGrpSpPr>
        <p:grpSpPr>
          <a:xfrm>
            <a:off x="3075452" y="3379314"/>
            <a:ext cx="153917" cy="2569975"/>
            <a:chOff x="3233326" y="2820253"/>
            <a:chExt cx="153917" cy="2569975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EFEF25A-C0D1-487D-896A-9A3E770A3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408" y="2974170"/>
              <a:ext cx="3640" cy="2416058"/>
            </a:xfrm>
            <a:prstGeom prst="line">
              <a:avLst/>
            </a:prstGeom>
            <a:ln w="38100" cap="rnd">
              <a:solidFill>
                <a:srgbClr val="664F5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5EC1AAA-0546-40E7-92A7-7A7DB8C42214}"/>
                </a:ext>
              </a:extLst>
            </p:cNvPr>
            <p:cNvSpPr/>
            <p:nvPr/>
          </p:nvSpPr>
          <p:spPr>
            <a:xfrm>
              <a:off x="3233326" y="2820253"/>
              <a:ext cx="153917" cy="1539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4A99F2B-AA21-48A6-82B8-442027E93FE6}"/>
              </a:ext>
            </a:extLst>
          </p:cNvPr>
          <p:cNvGrpSpPr/>
          <p:nvPr/>
        </p:nvGrpSpPr>
        <p:grpSpPr>
          <a:xfrm>
            <a:off x="3795454" y="2913705"/>
            <a:ext cx="153917" cy="3025674"/>
            <a:chOff x="3953328" y="2354644"/>
            <a:chExt cx="153917" cy="3025674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2A71943-0D7D-49AF-95B7-21D9A58D0AB2}"/>
                </a:ext>
              </a:extLst>
            </p:cNvPr>
            <p:cNvCxnSpPr>
              <a:cxnSpLocks/>
            </p:cNvCxnSpPr>
            <p:nvPr/>
          </p:nvCxnSpPr>
          <p:spPr>
            <a:xfrm>
              <a:off x="4030287" y="2508561"/>
              <a:ext cx="0" cy="2871757"/>
            </a:xfrm>
            <a:prstGeom prst="line">
              <a:avLst/>
            </a:prstGeom>
            <a:ln w="38100" cap="rnd">
              <a:solidFill>
                <a:srgbClr val="664F5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C0282A1-C40D-4BC6-9DBF-10EE98D0FC0F}"/>
                </a:ext>
              </a:extLst>
            </p:cNvPr>
            <p:cNvSpPr/>
            <p:nvPr/>
          </p:nvSpPr>
          <p:spPr>
            <a:xfrm>
              <a:off x="3953328" y="2354644"/>
              <a:ext cx="153917" cy="1539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0AB631-CB84-4C5B-83AC-2D73CC3B4480}"/>
              </a:ext>
            </a:extLst>
          </p:cNvPr>
          <p:cNvGrpSpPr/>
          <p:nvPr/>
        </p:nvGrpSpPr>
        <p:grpSpPr>
          <a:xfrm>
            <a:off x="4519355" y="4036493"/>
            <a:ext cx="153917" cy="1902886"/>
            <a:chOff x="4677229" y="3477432"/>
            <a:chExt cx="153917" cy="190288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D075F8A-6000-447B-BD15-7098C1152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3322" y="3621241"/>
              <a:ext cx="865" cy="1759077"/>
            </a:xfrm>
            <a:prstGeom prst="line">
              <a:avLst/>
            </a:prstGeom>
            <a:ln w="38100" cap="rnd">
              <a:solidFill>
                <a:srgbClr val="664F5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87C873D-249B-4FDA-B5F4-6149394D06CA}"/>
                </a:ext>
              </a:extLst>
            </p:cNvPr>
            <p:cNvSpPr/>
            <p:nvPr/>
          </p:nvSpPr>
          <p:spPr>
            <a:xfrm>
              <a:off x="4677229" y="3477432"/>
              <a:ext cx="153917" cy="1539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FCED6658-F134-465C-8D34-A5E7EB6C3D2C}"/>
              </a:ext>
            </a:extLst>
          </p:cNvPr>
          <p:cNvSpPr/>
          <p:nvPr/>
        </p:nvSpPr>
        <p:spPr>
          <a:xfrm>
            <a:off x="1844195" y="1882825"/>
            <a:ext cx="1078487" cy="1078487"/>
          </a:xfrm>
          <a:prstGeom prst="ellipse">
            <a:avLst/>
          </a:prstGeom>
          <a:solidFill>
            <a:srgbClr val="DFABC3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D708AE2-4536-466F-A1D4-E8FE72462806}"/>
              </a:ext>
            </a:extLst>
          </p:cNvPr>
          <p:cNvSpPr/>
          <p:nvPr/>
        </p:nvSpPr>
        <p:spPr>
          <a:xfrm>
            <a:off x="2734203" y="2961312"/>
            <a:ext cx="791414" cy="791414"/>
          </a:xfrm>
          <a:prstGeom prst="ellipse">
            <a:avLst/>
          </a:prstGeom>
          <a:solidFill>
            <a:srgbClr val="E1427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40D8EB-97E6-44E6-B657-058D5B17F6A3}"/>
              </a:ext>
            </a:extLst>
          </p:cNvPr>
          <p:cNvSpPr/>
          <p:nvPr/>
        </p:nvSpPr>
        <p:spPr>
          <a:xfrm>
            <a:off x="3405687" y="2286524"/>
            <a:ext cx="933450" cy="933450"/>
          </a:xfrm>
          <a:prstGeom prst="ellipse">
            <a:avLst/>
          </a:prstGeom>
          <a:solidFill>
            <a:srgbClr val="BAC5D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BF74D98-A2EA-401A-AAA7-2E26403BFBD5}"/>
              </a:ext>
            </a:extLst>
          </p:cNvPr>
          <p:cNvSpPr/>
          <p:nvPr/>
        </p:nvSpPr>
        <p:spPr>
          <a:xfrm>
            <a:off x="4242745" y="3685632"/>
            <a:ext cx="699341" cy="699341"/>
          </a:xfrm>
          <a:prstGeom prst="ellipse">
            <a:avLst/>
          </a:prstGeom>
          <a:solidFill>
            <a:srgbClr val="BB8DB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78FEC2-3BF3-4A63-B730-DB14DD948694}"/>
              </a:ext>
            </a:extLst>
          </p:cNvPr>
          <p:cNvSpPr/>
          <p:nvPr/>
        </p:nvSpPr>
        <p:spPr>
          <a:xfrm>
            <a:off x="1313874" y="3659933"/>
            <a:ext cx="699341" cy="699341"/>
          </a:xfrm>
          <a:prstGeom prst="ellipse">
            <a:avLst/>
          </a:prstGeom>
          <a:solidFill>
            <a:srgbClr val="DEE0E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8C24FD3-100B-4E69-8EAA-AC9BF64DCF11}"/>
              </a:ext>
            </a:extLst>
          </p:cNvPr>
          <p:cNvCxnSpPr/>
          <p:nvPr/>
        </p:nvCxnSpPr>
        <p:spPr>
          <a:xfrm>
            <a:off x="1775520" y="6011636"/>
            <a:ext cx="502854" cy="0"/>
          </a:xfrm>
          <a:prstGeom prst="line">
            <a:avLst/>
          </a:prstGeom>
          <a:ln w="15875" cap="rnd">
            <a:solidFill>
              <a:srgbClr val="664F5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668AD46-0931-49C0-A184-59C2CEEAD596}"/>
              </a:ext>
            </a:extLst>
          </p:cNvPr>
          <p:cNvCxnSpPr/>
          <p:nvPr/>
        </p:nvCxnSpPr>
        <p:spPr>
          <a:xfrm>
            <a:off x="2495600" y="6011636"/>
            <a:ext cx="502854" cy="0"/>
          </a:xfrm>
          <a:prstGeom prst="line">
            <a:avLst/>
          </a:prstGeom>
          <a:ln w="15875" cap="rnd">
            <a:solidFill>
              <a:srgbClr val="664F5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02C4C5-6CAF-42C8-AA0E-129E6C77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2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기초 통계량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EC06DA40-5C41-42E8-8324-24F385C1D5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41255"/>
              </p:ext>
            </p:extLst>
          </p:nvPr>
        </p:nvGraphicFramePr>
        <p:xfrm>
          <a:off x="983432" y="2308188"/>
          <a:ext cx="4572000" cy="2959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5EFC8615-8814-4604-8868-0E4C35DBD1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037464"/>
              </p:ext>
            </p:extLst>
          </p:nvPr>
        </p:nvGraphicFramePr>
        <p:xfrm>
          <a:off x="6424166" y="23842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DD4E9-0735-4993-827A-20EDE991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8019C-3ABF-4169-99A8-832571F11D3A}"/>
              </a:ext>
            </a:extLst>
          </p:cNvPr>
          <p:cNvSpPr txBox="1"/>
          <p:nvPr/>
        </p:nvSpPr>
        <p:spPr>
          <a:xfrm>
            <a:off x="1127448" y="5447224"/>
            <a:ext cx="4330032" cy="589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☞  </a:t>
            </a:r>
            <a:r>
              <a:rPr lang="ko-KR" altLang="en-US" sz="1400" dirty="0"/>
              <a:t>늘어나는 중국</a:t>
            </a:r>
            <a:r>
              <a:rPr lang="en-US" altLang="ko-KR" sz="1400" dirty="0"/>
              <a:t>, </a:t>
            </a:r>
            <a:r>
              <a:rPr lang="ko-KR" altLang="en-US" sz="1400" dirty="0"/>
              <a:t>미국에 비해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일본은 감소하는 추세지만 여전히 높은 비중을 차지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74C32-CECC-4E7A-9230-D1662A51EC3F}"/>
              </a:ext>
            </a:extLst>
          </p:cNvPr>
          <p:cNvSpPr txBox="1"/>
          <p:nvPr/>
        </p:nvSpPr>
        <p:spPr>
          <a:xfrm>
            <a:off x="5704965" y="5697999"/>
            <a:ext cx="6056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☞  </a:t>
            </a:r>
            <a:r>
              <a:rPr lang="ko-KR" altLang="en-US" sz="1600" dirty="0"/>
              <a:t>여성의 방문이 늘었지만</a:t>
            </a:r>
            <a:r>
              <a:rPr lang="en-US" altLang="ko-KR" sz="1600" dirty="0"/>
              <a:t> </a:t>
            </a:r>
            <a:r>
              <a:rPr lang="ko-KR" altLang="en-US" sz="1600" dirty="0"/>
              <a:t>줄어드는 남성의 방문이 여전히 많음</a:t>
            </a:r>
          </a:p>
        </p:txBody>
      </p:sp>
    </p:spTree>
    <p:extLst>
      <p:ext uri="{BB962C8B-B14F-4D97-AF65-F5344CB8AC3E}">
        <p14:creationId xmlns:p14="http://schemas.microsoft.com/office/powerpoint/2010/main" val="182552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기초 통계량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F32A6719-75BA-41B2-8C50-A28491B506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61952"/>
              </p:ext>
            </p:extLst>
          </p:nvPr>
        </p:nvGraphicFramePr>
        <p:xfrm>
          <a:off x="479376" y="2348528"/>
          <a:ext cx="5823148" cy="2925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E8088B64-2CE0-4779-8E63-D11A62889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374291"/>
              </p:ext>
            </p:extLst>
          </p:nvPr>
        </p:nvGraphicFramePr>
        <p:xfrm>
          <a:off x="6877372" y="2348528"/>
          <a:ext cx="4572000" cy="257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DD4E9-0735-4993-827A-20EDE991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7BB53F-90FD-419C-B286-6712AF8AAEFF}"/>
              </a:ext>
            </a:extLst>
          </p:cNvPr>
          <p:cNvSpPr txBox="1"/>
          <p:nvPr/>
        </p:nvSpPr>
        <p:spPr>
          <a:xfrm>
            <a:off x="1559496" y="5242816"/>
            <a:ext cx="361348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☞ 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21~30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세의 방문이 꾸준히 증가하고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여전히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31~40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41~50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세의 방문도 높음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E9FEED-7BEC-4211-8E01-23FCA1C02D87}"/>
              </a:ext>
            </a:extLst>
          </p:cNvPr>
          <p:cNvSpPr txBox="1"/>
          <p:nvPr/>
        </p:nvSpPr>
        <p:spPr>
          <a:xfrm>
            <a:off x="7400300" y="5197552"/>
            <a:ext cx="349967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☞ 해가 지날수록 단체여행의 비율은 줄고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개별여행의 비율이 증가하고있는 추세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29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기초 통계량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4BEC6-E25E-42E9-892A-5DA8DF69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A2243-686F-4B60-ACB7-3E5A07025A2D}"/>
              </a:ext>
            </a:extLst>
          </p:cNvPr>
          <p:cNvSpPr txBox="1"/>
          <p:nvPr/>
        </p:nvSpPr>
        <p:spPr>
          <a:xfrm>
            <a:off x="4223792" y="566124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☞ 호텔을 이용하는 방문객이 월등히 많음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41D0A8F-BBDB-44BF-89DC-4381B20CD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8818750"/>
              </p:ext>
            </p:extLst>
          </p:nvPr>
        </p:nvGraphicFramePr>
        <p:xfrm>
          <a:off x="2257263" y="1988840"/>
          <a:ext cx="775860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20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기초 통계량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4BEC6-E25E-42E9-892A-5DA8DF69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9F75D-6642-4536-86BC-59D30736A4B8}"/>
              </a:ext>
            </a:extLst>
          </p:cNvPr>
          <p:cNvSpPr txBox="1"/>
          <p:nvPr/>
        </p:nvSpPr>
        <p:spPr>
          <a:xfrm>
            <a:off x="1302335" y="5517232"/>
            <a:ext cx="382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☞ 여가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 모두 증가하는 양상을 보임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CC7BF-510E-4159-9A23-E18A3AEEC96F}"/>
              </a:ext>
            </a:extLst>
          </p:cNvPr>
          <p:cNvSpPr txBox="1"/>
          <p:nvPr/>
        </p:nvSpPr>
        <p:spPr>
          <a:xfrm>
            <a:off x="6096000" y="5517232"/>
            <a:ext cx="5365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☞ 인터넷을 통한 정보입수가 약간 감소하였으나 여전히 높은 추세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2BACDCA-8A43-434B-8C85-744F410DAF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94674"/>
              </p:ext>
            </p:extLst>
          </p:nvPr>
        </p:nvGraphicFramePr>
        <p:xfrm>
          <a:off x="677651" y="2138017"/>
          <a:ext cx="5076056" cy="3278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A5B5FFB-667C-448C-9043-54C88FF5C0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636558"/>
              </p:ext>
            </p:extLst>
          </p:nvPr>
        </p:nvGraphicFramePr>
        <p:xfrm>
          <a:off x="6240757" y="2138017"/>
          <a:ext cx="5076056" cy="3278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0332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rgbClr val="9DC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j-ea"/>
                <a:ea typeface="+mj-ea"/>
              </a:rPr>
              <a:t>인자분석을 실시한 이유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99" y="201623"/>
            <a:ext cx="893661" cy="8655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0816324" y="332127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All right reserved by </a:t>
            </a:r>
            <a:r>
              <a:rPr lang="en-US" altLang="ko-KR" sz="8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BiBook</a:t>
            </a:r>
            <a:r>
              <a:rPr lang="en-US" altLang="ko-KR" sz="8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8B14F-6EE5-4E53-9EE5-7632444573D8}"/>
              </a:ext>
            </a:extLst>
          </p:cNvPr>
          <p:cNvSpPr txBox="1"/>
          <p:nvPr/>
        </p:nvSpPr>
        <p:spPr>
          <a:xfrm>
            <a:off x="1881544" y="2987308"/>
            <a:ext cx="842891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여행 오시는 분들이 중요시하는 한국여행에 대한 항목별 만족도를 파악하여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어떠한 항목별 만족도와 연관 있는지 그에 따른 상품개발을 하기 위해 인자분석을 사용하였음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EB338-ED95-4B02-942A-20BE93F3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AF90-6F77-4EA8-A6E7-1B54FEB14D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06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6035</TotalTime>
  <Words>3330</Words>
  <Application>Microsoft Office PowerPoint</Application>
  <PresentationFormat>와이드스크린</PresentationFormat>
  <Paragraphs>1130</Paragraphs>
  <Slides>39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나눔스퀘어_ac</vt:lpstr>
      <vt:lpstr>나눔스퀘어 Light</vt:lpstr>
      <vt:lpstr>Gulim</vt:lpstr>
      <vt:lpstr>맑은 고딕</vt:lpstr>
      <vt:lpstr>나눔고딕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박종찬</dc:creator>
  <cp:lastModifiedBy>김지원[ 학부재학 / 응용통계학과 ]</cp:lastModifiedBy>
  <cp:revision>573</cp:revision>
  <dcterms:created xsi:type="dcterms:W3CDTF">2016-01-21T15:54:15Z</dcterms:created>
  <dcterms:modified xsi:type="dcterms:W3CDTF">2020-12-14T14:30:03Z</dcterms:modified>
</cp:coreProperties>
</file>